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9" r:id="rId6"/>
    <p:sldId id="261" r:id="rId7"/>
    <p:sldId id="269" r:id="rId8"/>
    <p:sldId id="260" r:id="rId9"/>
    <p:sldId id="262" r:id="rId10"/>
    <p:sldId id="268" r:id="rId11"/>
    <p:sldId id="263" r:id="rId12"/>
    <p:sldId id="267" r:id="rId13"/>
    <p:sldId id="266" r:id="rId14"/>
    <p:sldId id="258" r:id="rId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a:srgbClr val="B6B6B6"/>
    <a:srgbClr val="B7B5B5"/>
    <a:srgbClr val="E4E4E4"/>
    <a:srgbClr val="FFFBEF"/>
    <a:srgbClr val="203257"/>
    <a:srgbClr val="20324A"/>
    <a:srgbClr val="FFF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C5FB8-3FCF-A088-6B4A-E8FA2399E335}" v="4" dt="2025-05-28T01:42:12.968"/>
    <p1510:client id="{A469D393-AC38-CA18-E324-82541221AD28}" v="20" dt="2025-05-28T01:32:01.988"/>
    <p1510:client id="{AEC00A3F-4360-4B11-A583-903919827BFF}" v="321" dt="2025-05-28T02:21:26.914"/>
    <p1510:client id="{D2FFA1FB-03C4-4AC9-8B2A-9E823B98633E}" v="132" dt="2025-05-28T01:49:26.264"/>
    <p1510:client id="{DEA90C37-F82F-4A1B-9BE2-47BE014DD332}" v="38" dt="2025-05-28T01:59:47.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F652-1ECB-44BC-886C-3E3F05938EDC}" type="datetimeFigureOut">
              <a:t>31/10/2025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D28B3-F9EC-46BF-AA67-07F64B1E3FE0}" type="slidenum">
              <a:t>‹nº›</a:t>
            </a:fld>
            <a:endParaRPr lang="pt-BR"/>
          </a:p>
        </p:txBody>
      </p:sp>
    </p:spTree>
    <p:extLst>
      <p:ext uri="{BB962C8B-B14F-4D97-AF65-F5344CB8AC3E}">
        <p14:creationId xmlns:p14="http://schemas.microsoft.com/office/powerpoint/2010/main" val="205204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Duda</a:t>
            </a:r>
          </a:p>
        </p:txBody>
      </p:sp>
      <p:sp>
        <p:nvSpPr>
          <p:cNvPr id="4" name="Espaço Reservado para Número de Slide 3"/>
          <p:cNvSpPr>
            <a:spLocks noGrp="1"/>
          </p:cNvSpPr>
          <p:nvPr>
            <p:ph type="sldNum" sz="quarter" idx="5"/>
          </p:nvPr>
        </p:nvSpPr>
        <p:spPr/>
        <p:txBody>
          <a:bodyPr/>
          <a:lstStyle/>
          <a:p>
            <a:fld id="{B80D28B3-F9EC-46BF-AA67-07F64B1E3FE0}" type="slidenum">
              <a:t>1</a:t>
            </a:fld>
            <a:endParaRPr lang="pt-BR"/>
          </a:p>
        </p:txBody>
      </p:sp>
    </p:spTree>
    <p:extLst>
      <p:ext uri="{BB962C8B-B14F-4D97-AF65-F5344CB8AC3E}">
        <p14:creationId xmlns:p14="http://schemas.microsoft.com/office/powerpoint/2010/main" val="3047171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Leticia</a:t>
            </a:r>
          </a:p>
          <a:p>
            <a:endParaRPr lang="en-US">
              <a:ea typeface="Calibri"/>
              <a:cs typeface="Calibri"/>
            </a:endParaRPr>
          </a:p>
        </p:txBody>
      </p:sp>
      <p:sp>
        <p:nvSpPr>
          <p:cNvPr id="4" name="Espaço Reservado para Número de Slide 3"/>
          <p:cNvSpPr>
            <a:spLocks noGrp="1"/>
          </p:cNvSpPr>
          <p:nvPr>
            <p:ph type="sldNum" sz="quarter" idx="5"/>
          </p:nvPr>
        </p:nvSpPr>
        <p:spPr/>
        <p:txBody>
          <a:bodyPr/>
          <a:lstStyle/>
          <a:p>
            <a:fld id="{B80D28B3-F9EC-46BF-AA67-07F64B1E3FE0}" type="slidenum">
              <a:t>10</a:t>
            </a:fld>
            <a:endParaRPr lang="pt-BR"/>
          </a:p>
        </p:txBody>
      </p:sp>
    </p:spTree>
    <p:extLst>
      <p:ext uri="{BB962C8B-B14F-4D97-AF65-F5344CB8AC3E}">
        <p14:creationId xmlns:p14="http://schemas.microsoft.com/office/powerpoint/2010/main" val="146085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Leticia</a:t>
            </a:r>
          </a:p>
        </p:txBody>
      </p:sp>
      <p:sp>
        <p:nvSpPr>
          <p:cNvPr id="4" name="Espaço Reservado para Número de Slide 3"/>
          <p:cNvSpPr>
            <a:spLocks noGrp="1"/>
          </p:cNvSpPr>
          <p:nvPr>
            <p:ph type="sldNum" sz="quarter" idx="5"/>
          </p:nvPr>
        </p:nvSpPr>
        <p:spPr/>
        <p:txBody>
          <a:bodyPr/>
          <a:lstStyle/>
          <a:p>
            <a:fld id="{B80D28B3-F9EC-46BF-AA67-07F64B1E3FE0}" type="slidenum">
              <a:t>11</a:t>
            </a:fld>
            <a:endParaRPr lang="pt-BR"/>
          </a:p>
        </p:txBody>
      </p:sp>
    </p:spTree>
    <p:extLst>
      <p:ext uri="{BB962C8B-B14F-4D97-AF65-F5344CB8AC3E}">
        <p14:creationId xmlns:p14="http://schemas.microsoft.com/office/powerpoint/2010/main" val="3096174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Duda</a:t>
            </a:r>
          </a:p>
        </p:txBody>
      </p:sp>
      <p:sp>
        <p:nvSpPr>
          <p:cNvPr id="4" name="Espaço Reservado para Número de Slide 3"/>
          <p:cNvSpPr>
            <a:spLocks noGrp="1"/>
          </p:cNvSpPr>
          <p:nvPr>
            <p:ph type="sldNum" sz="quarter" idx="5"/>
          </p:nvPr>
        </p:nvSpPr>
        <p:spPr/>
        <p:txBody>
          <a:bodyPr/>
          <a:lstStyle/>
          <a:p>
            <a:fld id="{B80D28B3-F9EC-46BF-AA67-07F64B1E3FE0}" type="slidenum">
              <a:t>2</a:t>
            </a:fld>
            <a:endParaRPr lang="pt-BR"/>
          </a:p>
        </p:txBody>
      </p:sp>
    </p:spTree>
    <p:extLst>
      <p:ext uri="{BB962C8B-B14F-4D97-AF65-F5344CB8AC3E}">
        <p14:creationId xmlns:p14="http://schemas.microsoft.com/office/powerpoint/2010/main" val="389320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Duda </a:t>
            </a:r>
          </a:p>
          <a:p>
            <a:endParaRPr lang="en-US">
              <a:ea typeface="Calibri"/>
              <a:cs typeface="Calibri"/>
            </a:endParaRPr>
          </a:p>
        </p:txBody>
      </p:sp>
      <p:sp>
        <p:nvSpPr>
          <p:cNvPr id="4" name="Espaço Reservado para Número de Slide 3"/>
          <p:cNvSpPr>
            <a:spLocks noGrp="1"/>
          </p:cNvSpPr>
          <p:nvPr>
            <p:ph type="sldNum" sz="quarter" idx="5"/>
          </p:nvPr>
        </p:nvSpPr>
        <p:spPr/>
        <p:txBody>
          <a:bodyPr/>
          <a:lstStyle/>
          <a:p>
            <a:fld id="{B80D28B3-F9EC-46BF-AA67-07F64B1E3FE0}" type="slidenum">
              <a:t>3</a:t>
            </a:fld>
            <a:endParaRPr lang="pt-BR"/>
          </a:p>
        </p:txBody>
      </p:sp>
    </p:spTree>
    <p:extLst>
      <p:ext uri="{BB962C8B-B14F-4D97-AF65-F5344CB8AC3E}">
        <p14:creationId xmlns:p14="http://schemas.microsoft.com/office/powerpoint/2010/main" val="160234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 Karinne</a:t>
            </a:r>
          </a:p>
        </p:txBody>
      </p:sp>
      <p:sp>
        <p:nvSpPr>
          <p:cNvPr id="4" name="Espaço Reservado para Número de Slide 3"/>
          <p:cNvSpPr>
            <a:spLocks noGrp="1"/>
          </p:cNvSpPr>
          <p:nvPr>
            <p:ph type="sldNum" sz="quarter" idx="5"/>
          </p:nvPr>
        </p:nvSpPr>
        <p:spPr/>
        <p:txBody>
          <a:bodyPr/>
          <a:lstStyle/>
          <a:p>
            <a:fld id="{B80D28B3-F9EC-46BF-AA67-07F64B1E3FE0}" type="slidenum">
              <a:t>4</a:t>
            </a:fld>
            <a:endParaRPr lang="pt-BR"/>
          </a:p>
        </p:txBody>
      </p:sp>
    </p:spTree>
    <p:extLst>
      <p:ext uri="{BB962C8B-B14F-4D97-AF65-F5344CB8AC3E}">
        <p14:creationId xmlns:p14="http://schemas.microsoft.com/office/powerpoint/2010/main" val="379905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 Karinne</a:t>
            </a:r>
          </a:p>
        </p:txBody>
      </p:sp>
      <p:sp>
        <p:nvSpPr>
          <p:cNvPr id="4" name="Espaço Reservado para Número de Slide 3"/>
          <p:cNvSpPr>
            <a:spLocks noGrp="1"/>
          </p:cNvSpPr>
          <p:nvPr>
            <p:ph type="sldNum" sz="quarter" idx="5"/>
          </p:nvPr>
        </p:nvSpPr>
        <p:spPr/>
        <p:txBody>
          <a:bodyPr/>
          <a:lstStyle/>
          <a:p>
            <a:fld id="{B80D28B3-F9EC-46BF-AA67-07F64B1E3FE0}" type="slidenum">
              <a:t>5</a:t>
            </a:fld>
            <a:endParaRPr lang="pt-BR"/>
          </a:p>
        </p:txBody>
      </p:sp>
    </p:spTree>
    <p:extLst>
      <p:ext uri="{BB962C8B-B14F-4D97-AF65-F5344CB8AC3E}">
        <p14:creationId xmlns:p14="http://schemas.microsoft.com/office/powerpoint/2010/main" val="284635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Le</a:t>
            </a:r>
          </a:p>
        </p:txBody>
      </p:sp>
      <p:sp>
        <p:nvSpPr>
          <p:cNvPr id="4" name="Espaço Reservado para Número de Slide 3"/>
          <p:cNvSpPr>
            <a:spLocks noGrp="1"/>
          </p:cNvSpPr>
          <p:nvPr>
            <p:ph type="sldNum" sz="quarter" idx="5"/>
          </p:nvPr>
        </p:nvSpPr>
        <p:spPr/>
        <p:txBody>
          <a:bodyPr/>
          <a:lstStyle/>
          <a:p>
            <a:fld id="{B80D28B3-F9EC-46BF-AA67-07F64B1E3FE0}" type="slidenum">
              <a:t>6</a:t>
            </a:fld>
            <a:endParaRPr lang="pt-BR"/>
          </a:p>
        </p:txBody>
      </p:sp>
    </p:spTree>
    <p:extLst>
      <p:ext uri="{BB962C8B-B14F-4D97-AF65-F5344CB8AC3E}">
        <p14:creationId xmlns:p14="http://schemas.microsoft.com/office/powerpoint/2010/main" val="392144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Le</a:t>
            </a:r>
          </a:p>
        </p:txBody>
      </p:sp>
      <p:sp>
        <p:nvSpPr>
          <p:cNvPr id="4" name="Espaço Reservado para Número de Slide 3"/>
          <p:cNvSpPr>
            <a:spLocks noGrp="1"/>
          </p:cNvSpPr>
          <p:nvPr>
            <p:ph type="sldNum" sz="quarter" idx="5"/>
          </p:nvPr>
        </p:nvSpPr>
        <p:spPr/>
        <p:txBody>
          <a:bodyPr/>
          <a:lstStyle/>
          <a:p>
            <a:fld id="{B80D28B3-F9EC-46BF-AA67-07F64B1E3FE0}" type="slidenum">
              <a:t>7</a:t>
            </a:fld>
            <a:endParaRPr lang="pt-BR"/>
          </a:p>
        </p:txBody>
      </p:sp>
    </p:spTree>
    <p:extLst>
      <p:ext uri="{BB962C8B-B14F-4D97-AF65-F5344CB8AC3E}">
        <p14:creationId xmlns:p14="http://schemas.microsoft.com/office/powerpoint/2010/main" val="315518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Jo</a:t>
            </a:r>
          </a:p>
        </p:txBody>
      </p:sp>
      <p:sp>
        <p:nvSpPr>
          <p:cNvPr id="4" name="Espaço Reservado para Número de Slide 3"/>
          <p:cNvSpPr>
            <a:spLocks noGrp="1"/>
          </p:cNvSpPr>
          <p:nvPr>
            <p:ph type="sldNum" sz="quarter" idx="5"/>
          </p:nvPr>
        </p:nvSpPr>
        <p:spPr/>
        <p:txBody>
          <a:bodyPr/>
          <a:lstStyle/>
          <a:p>
            <a:fld id="{B80D28B3-F9EC-46BF-AA67-07F64B1E3FE0}" type="slidenum">
              <a:t>8</a:t>
            </a:fld>
            <a:endParaRPr lang="pt-BR"/>
          </a:p>
        </p:txBody>
      </p:sp>
    </p:spTree>
    <p:extLst>
      <p:ext uri="{BB962C8B-B14F-4D97-AF65-F5344CB8AC3E}">
        <p14:creationId xmlns:p14="http://schemas.microsoft.com/office/powerpoint/2010/main" val="27742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ea typeface="Calibri"/>
                <a:cs typeface="Calibri"/>
              </a:rPr>
              <a:t>Jo</a:t>
            </a:r>
          </a:p>
        </p:txBody>
      </p:sp>
      <p:sp>
        <p:nvSpPr>
          <p:cNvPr id="4" name="Espaço Reservado para Número de Slide 3"/>
          <p:cNvSpPr>
            <a:spLocks noGrp="1"/>
          </p:cNvSpPr>
          <p:nvPr>
            <p:ph type="sldNum" sz="quarter" idx="5"/>
          </p:nvPr>
        </p:nvSpPr>
        <p:spPr/>
        <p:txBody>
          <a:bodyPr/>
          <a:lstStyle/>
          <a:p>
            <a:fld id="{B80D28B3-F9EC-46BF-AA67-07F64B1E3FE0}" type="slidenum">
              <a:t>9</a:t>
            </a:fld>
            <a:endParaRPr lang="pt-BR"/>
          </a:p>
        </p:txBody>
      </p:sp>
    </p:spTree>
    <p:extLst>
      <p:ext uri="{BB962C8B-B14F-4D97-AF65-F5344CB8AC3E}">
        <p14:creationId xmlns:p14="http://schemas.microsoft.com/office/powerpoint/2010/main" val="2780638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EC4CDF7D-CE14-F324-E21A-E4D1B1D3EA7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Imagem 15">
            <a:extLst>
              <a:ext uri="{FF2B5EF4-FFF2-40B4-BE49-F238E27FC236}">
                <a16:creationId xmlns:a16="http://schemas.microsoft.com/office/drawing/2014/main" id="{BEA03A5B-0605-9422-3F3E-E3FCB5D478C9}"/>
              </a:ext>
            </a:extLst>
          </p:cNvPr>
          <p:cNvPicPr>
            <a:picLocks noChangeAspect="1"/>
          </p:cNvPicPr>
          <p:nvPr userDrawn="1"/>
        </p:nvPicPr>
        <p:blipFill>
          <a:blip r:embed="rId3"/>
          <a:stretch>
            <a:fillRect/>
          </a:stretch>
        </p:blipFill>
        <p:spPr>
          <a:xfrm>
            <a:off x="1692010" y="4892704"/>
            <a:ext cx="4334717" cy="919118"/>
          </a:xfrm>
          <a:prstGeom prst="rect">
            <a:avLst/>
          </a:prstGeom>
        </p:spPr>
      </p:pic>
    </p:spTree>
    <p:extLst>
      <p:ext uri="{BB962C8B-B14F-4D97-AF65-F5344CB8AC3E}">
        <p14:creationId xmlns:p14="http://schemas.microsoft.com/office/powerpoint/2010/main" val="145260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de Título">
    <p:bg>
      <p:bgPr>
        <a:solidFill>
          <a:schemeClr val="tx1"/>
        </a:solidFill>
        <a:effectLst/>
      </p:bgPr>
    </p:bg>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709CC232-D3EB-DEAC-D4F6-281456733994}"/>
              </a:ext>
            </a:extLst>
          </p:cNvPr>
          <p:cNvPicPr>
            <a:picLocks noChangeAspect="1"/>
          </p:cNvPicPr>
          <p:nvPr userDrawn="1"/>
        </p:nvPicPr>
        <p:blipFill>
          <a:blip r:embed="rId2"/>
          <a:stretch>
            <a:fillRect/>
          </a:stretch>
        </p:blipFill>
        <p:spPr>
          <a:xfrm>
            <a:off x="0" y="6710505"/>
            <a:ext cx="12192001" cy="145732"/>
          </a:xfrm>
          <a:prstGeom prst="rect">
            <a:avLst/>
          </a:prstGeom>
        </p:spPr>
      </p:pic>
      <p:pic>
        <p:nvPicPr>
          <p:cNvPr id="4" name="Imagem 3">
            <a:extLst>
              <a:ext uri="{FF2B5EF4-FFF2-40B4-BE49-F238E27FC236}">
                <a16:creationId xmlns:a16="http://schemas.microsoft.com/office/drawing/2014/main" id="{2B7AE131-185A-030B-C14D-5CF5052BF563}"/>
              </a:ext>
            </a:extLst>
          </p:cNvPr>
          <p:cNvPicPr>
            <a:picLocks noChangeAspect="1"/>
          </p:cNvPicPr>
          <p:nvPr userDrawn="1"/>
        </p:nvPicPr>
        <p:blipFill>
          <a:blip r:embed="rId3"/>
          <a:stretch>
            <a:fillRect/>
          </a:stretch>
        </p:blipFill>
        <p:spPr>
          <a:xfrm>
            <a:off x="11609539" y="112733"/>
            <a:ext cx="432149" cy="202979"/>
          </a:xfrm>
          <a:prstGeom prst="rect">
            <a:avLst/>
          </a:prstGeom>
        </p:spPr>
      </p:pic>
      <p:pic>
        <p:nvPicPr>
          <p:cNvPr id="6" name="Imagem 5">
            <a:extLst>
              <a:ext uri="{FF2B5EF4-FFF2-40B4-BE49-F238E27FC236}">
                <a16:creationId xmlns:a16="http://schemas.microsoft.com/office/drawing/2014/main" id="{25C437E4-EF22-216D-8064-91BED8FE712F}"/>
              </a:ext>
            </a:extLst>
          </p:cNvPr>
          <p:cNvPicPr>
            <a:picLocks noChangeAspect="1"/>
          </p:cNvPicPr>
          <p:nvPr userDrawn="1"/>
        </p:nvPicPr>
        <p:blipFill>
          <a:blip r:embed="rId4"/>
          <a:stretch>
            <a:fillRect/>
          </a:stretch>
        </p:blipFill>
        <p:spPr>
          <a:xfrm>
            <a:off x="150312" y="112733"/>
            <a:ext cx="1876817" cy="88669"/>
          </a:xfrm>
          <a:prstGeom prst="rect">
            <a:avLst/>
          </a:prstGeom>
        </p:spPr>
      </p:pic>
      <p:pic>
        <p:nvPicPr>
          <p:cNvPr id="10" name="Imagem 9">
            <a:extLst>
              <a:ext uri="{FF2B5EF4-FFF2-40B4-BE49-F238E27FC236}">
                <a16:creationId xmlns:a16="http://schemas.microsoft.com/office/drawing/2014/main" id="{FAB54B22-B4C7-0C49-DC75-62B597EF4A53}"/>
              </a:ext>
            </a:extLst>
          </p:cNvPr>
          <p:cNvPicPr>
            <a:picLocks noChangeAspect="1"/>
          </p:cNvPicPr>
          <p:nvPr userDrawn="1"/>
        </p:nvPicPr>
        <p:blipFill>
          <a:blip r:embed="rId5"/>
          <a:stretch>
            <a:fillRect/>
          </a:stretch>
        </p:blipFill>
        <p:spPr>
          <a:xfrm>
            <a:off x="7434" y="6712268"/>
            <a:ext cx="12192001" cy="145732"/>
          </a:xfrm>
          <a:prstGeom prst="rect">
            <a:avLst/>
          </a:prstGeom>
        </p:spPr>
      </p:pic>
    </p:spTree>
    <p:extLst>
      <p:ext uri="{BB962C8B-B14F-4D97-AF65-F5344CB8AC3E}">
        <p14:creationId xmlns:p14="http://schemas.microsoft.com/office/powerpoint/2010/main" val="322781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bg>
      <p:bgPr>
        <a:solidFill>
          <a:schemeClr val="tx1"/>
        </a:solid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97E04D0E-1DE7-52B5-4BE5-15B5AA82B038}"/>
              </a:ext>
            </a:extLst>
          </p:cNvPr>
          <p:cNvPicPr>
            <a:picLocks noChangeAspect="1"/>
          </p:cNvPicPr>
          <p:nvPr userDrawn="1"/>
        </p:nvPicPr>
        <p:blipFill>
          <a:blip r:embed="rId2"/>
          <a:stretch>
            <a:fillRect/>
          </a:stretch>
        </p:blipFill>
        <p:spPr>
          <a:xfrm>
            <a:off x="3901440" y="2641601"/>
            <a:ext cx="4403990" cy="933806"/>
          </a:xfrm>
          <a:prstGeom prst="rect">
            <a:avLst/>
          </a:prstGeom>
        </p:spPr>
      </p:pic>
      <p:pic>
        <p:nvPicPr>
          <p:cNvPr id="12" name="Imagem 11">
            <a:extLst>
              <a:ext uri="{FF2B5EF4-FFF2-40B4-BE49-F238E27FC236}">
                <a16:creationId xmlns:a16="http://schemas.microsoft.com/office/drawing/2014/main" id="{ECAD9FBC-7448-E582-3020-FF62976BEC93}"/>
              </a:ext>
            </a:extLst>
          </p:cNvPr>
          <p:cNvPicPr>
            <a:picLocks noChangeAspect="1"/>
          </p:cNvPicPr>
          <p:nvPr userDrawn="1"/>
        </p:nvPicPr>
        <p:blipFill>
          <a:blip r:embed="rId3"/>
          <a:stretch>
            <a:fillRect/>
          </a:stretch>
        </p:blipFill>
        <p:spPr>
          <a:xfrm>
            <a:off x="7434" y="6712268"/>
            <a:ext cx="12192001" cy="145732"/>
          </a:xfrm>
          <a:prstGeom prst="rect">
            <a:avLst/>
          </a:prstGeom>
        </p:spPr>
      </p:pic>
    </p:spTree>
    <p:extLst>
      <p:ext uri="{BB962C8B-B14F-4D97-AF65-F5344CB8AC3E}">
        <p14:creationId xmlns:p14="http://schemas.microsoft.com/office/powerpoint/2010/main" val="4153823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66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2.ufjf.br/noticias/2017/04/28/perigo-de-criancas-esquecidas-em-carros-e-analisado-em-pesquis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B8D3994E-2F48-AC7A-CB89-89DE77EB8EAA}"/>
              </a:ext>
            </a:extLst>
          </p:cNvPr>
          <p:cNvSpPr txBox="1">
            <a:spLocks/>
          </p:cNvSpPr>
          <p:nvPr/>
        </p:nvSpPr>
        <p:spPr>
          <a:xfrm>
            <a:off x="7610312" y="4867733"/>
            <a:ext cx="4706806" cy="1138144"/>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pt-BR" sz="1400" b="1" err="1">
                <a:solidFill>
                  <a:schemeClr val="bg1"/>
                </a:solidFill>
                <a:latin typeface="Verdana"/>
                <a:ea typeface="Verdana"/>
                <a:cs typeface="Verdana" panose="020B0604030504040204" pitchFamily="34" charset="0"/>
              </a:rPr>
              <a:t>SafeTots</a:t>
            </a:r>
            <a:r>
              <a:rPr lang="pt-BR" sz="1400" b="1">
                <a:solidFill>
                  <a:schemeClr val="bg1"/>
                </a:solidFill>
                <a:latin typeface="Verdana"/>
                <a:ea typeface="Verdana"/>
                <a:cs typeface="Verdana" panose="020B0604030504040204" pitchFamily="34" charset="0"/>
              </a:rPr>
              <a:t>: sistema IoT para monitoramento de crianças e animais em veículos.</a:t>
            </a:r>
          </a:p>
          <a:p>
            <a:pPr>
              <a:lnSpc>
                <a:spcPct val="150000"/>
              </a:lnSpc>
            </a:pPr>
            <a:endParaRPr lang="pt-BR" sz="14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pt-BR" sz="140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pt-BR" sz="1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tângulo 1">
            <a:extLst>
              <a:ext uri="{FF2B5EF4-FFF2-40B4-BE49-F238E27FC236}">
                <a16:creationId xmlns:a16="http://schemas.microsoft.com/office/drawing/2014/main" id="{C04C1586-3B35-CD73-A9FC-87704CDFCA07}"/>
              </a:ext>
            </a:extLst>
          </p:cNvPr>
          <p:cNvSpPr/>
          <p:nvPr/>
        </p:nvSpPr>
        <p:spPr>
          <a:xfrm>
            <a:off x="1454727" y="4627418"/>
            <a:ext cx="4918364" cy="160712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A4EE9EAB-E297-0E48-79F1-531C14C94C32}"/>
              </a:ext>
            </a:extLst>
          </p:cNvPr>
          <p:cNvPicPr>
            <a:picLocks noChangeAspect="1"/>
          </p:cNvPicPr>
          <p:nvPr/>
        </p:nvPicPr>
        <p:blipFill>
          <a:blip r:embed="rId3"/>
          <a:stretch>
            <a:fillRect/>
          </a:stretch>
        </p:blipFill>
        <p:spPr>
          <a:xfrm>
            <a:off x="182090" y="4867299"/>
            <a:ext cx="3699164" cy="1059994"/>
          </a:xfrm>
          <a:prstGeom prst="rect">
            <a:avLst/>
          </a:prstGeom>
        </p:spPr>
      </p:pic>
      <p:pic>
        <p:nvPicPr>
          <p:cNvPr id="6" name="Imagem 5" descr="Código QR&#10;&#10;O conteúdo gerado por IA pode estar incorreto.">
            <a:extLst>
              <a:ext uri="{FF2B5EF4-FFF2-40B4-BE49-F238E27FC236}">
                <a16:creationId xmlns:a16="http://schemas.microsoft.com/office/drawing/2014/main" id="{CCD6DC78-4C54-52BF-4B64-9182C974FFF1}"/>
              </a:ext>
            </a:extLst>
          </p:cNvPr>
          <p:cNvPicPr>
            <a:picLocks noChangeAspect="1"/>
          </p:cNvPicPr>
          <p:nvPr/>
        </p:nvPicPr>
        <p:blipFill>
          <a:blip r:embed="rId4"/>
          <a:stretch>
            <a:fillRect/>
          </a:stretch>
        </p:blipFill>
        <p:spPr>
          <a:xfrm>
            <a:off x="3911931" y="5019805"/>
            <a:ext cx="1458077" cy="919112"/>
          </a:xfrm>
          <a:prstGeom prst="rect">
            <a:avLst/>
          </a:prstGeom>
        </p:spPr>
      </p:pic>
      <p:pic>
        <p:nvPicPr>
          <p:cNvPr id="1026" name="Picture 2">
            <a:extLst>
              <a:ext uri="{FF2B5EF4-FFF2-40B4-BE49-F238E27FC236}">
                <a16:creationId xmlns:a16="http://schemas.microsoft.com/office/drawing/2014/main" id="{4B58A77A-D08B-EE02-366F-F6F7FA56B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330" y="4059381"/>
            <a:ext cx="2614698" cy="2614698"/>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1021C93C-4086-75E6-C73B-88DBC3134AFD}"/>
              </a:ext>
            </a:extLst>
          </p:cNvPr>
          <p:cNvSpPr txBox="1">
            <a:spLocks/>
          </p:cNvSpPr>
          <p:nvPr/>
        </p:nvSpPr>
        <p:spPr>
          <a:xfrm>
            <a:off x="7610312" y="5598594"/>
            <a:ext cx="1298737" cy="405310"/>
          </a:xfrm>
          <a:prstGeom prst="rect">
            <a:avLst/>
          </a:prstGeom>
        </p:spPr>
        <p:txBody>
          <a:bodyPr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pt-BR" sz="1400">
                <a:solidFill>
                  <a:schemeClr val="bg1"/>
                </a:solidFill>
                <a:latin typeface="Verdana" panose="020B0604030504040204" pitchFamily="34" charset="0"/>
                <a:ea typeface="Verdana" panose="020B0604030504040204" pitchFamily="34" charset="0"/>
                <a:cs typeface="Verdana" panose="020B0604030504040204" pitchFamily="34" charset="0"/>
              </a:rPr>
              <a:t>28/05/2025</a:t>
            </a:r>
          </a:p>
        </p:txBody>
      </p:sp>
    </p:spTree>
    <p:extLst>
      <p:ext uri="{BB962C8B-B14F-4D97-AF65-F5344CB8AC3E}">
        <p14:creationId xmlns:p14="http://schemas.microsoft.com/office/powerpoint/2010/main" val="3541278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06FDF2-BE3F-252C-E55B-0DC278248AA6}"/>
              </a:ext>
            </a:extLst>
          </p:cNvPr>
          <p:cNvSpPr txBox="1"/>
          <p:nvPr/>
        </p:nvSpPr>
        <p:spPr>
          <a:xfrm>
            <a:off x="928254" y="667521"/>
            <a:ext cx="5999019" cy="646331"/>
          </a:xfrm>
          <a:prstGeom prst="rect">
            <a:avLst/>
          </a:prstGeom>
          <a:noFill/>
        </p:spPr>
        <p:txBody>
          <a:bodyPr wrap="square" rtlCol="0">
            <a:spAutoFit/>
          </a:bodyPr>
          <a:lstStyle/>
          <a:p>
            <a:r>
              <a:rPr lang="pt-BR" sz="3600" b="1">
                <a:solidFill>
                  <a:schemeClr val="bg1"/>
                </a:solidFill>
                <a:latin typeface="Verdana" panose="020B0604030504040204" pitchFamily="34" charset="0"/>
                <a:ea typeface="Verdana" panose="020B0604030504040204" pitchFamily="34" charset="0"/>
              </a:rPr>
              <a:t>REFERÊNCIAS</a:t>
            </a:r>
          </a:p>
        </p:txBody>
      </p:sp>
      <p:sp>
        <p:nvSpPr>
          <p:cNvPr id="4" name="CaixaDeTexto 3">
            <a:extLst>
              <a:ext uri="{FF2B5EF4-FFF2-40B4-BE49-F238E27FC236}">
                <a16:creationId xmlns:a16="http://schemas.microsoft.com/office/drawing/2014/main" id="{95F2FDD0-146F-9759-0548-C7126D34820E}"/>
              </a:ext>
            </a:extLst>
          </p:cNvPr>
          <p:cNvSpPr txBox="1"/>
          <p:nvPr/>
        </p:nvSpPr>
        <p:spPr>
          <a:xfrm>
            <a:off x="1052937" y="1536214"/>
            <a:ext cx="10501747" cy="3477875"/>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pt-BR" sz="1200" b="1" dirty="0">
                <a:solidFill>
                  <a:schemeClr val="bg1"/>
                </a:solidFill>
                <a:latin typeface="Verdana" panose="020B0604030504040204" pitchFamily="34" charset="0"/>
                <a:ea typeface="Verdana" panose="020B0604030504040204" pitchFamily="34" charset="0"/>
              </a:rPr>
              <a:t>CACHORROS morrem após serem esquecidos dentro de carro em Cabreúva.</a:t>
            </a:r>
            <a:r>
              <a:rPr lang="pt-BR" sz="1200" dirty="0">
                <a:solidFill>
                  <a:schemeClr val="bg1"/>
                </a:solidFill>
                <a:latin typeface="Verdana" panose="020B0604030504040204" pitchFamily="34" charset="0"/>
                <a:ea typeface="Verdana" panose="020B0604030504040204" pitchFamily="34" charset="0"/>
              </a:rPr>
              <a:t> G1 Sorocaba e Jundiaí, 26 out. 2023. Disponível em: https://g1.globo.com/</a:t>
            </a:r>
            <a:r>
              <a:rPr lang="pt-BR" sz="1200" dirty="0" err="1">
                <a:solidFill>
                  <a:schemeClr val="bg1"/>
                </a:solidFill>
                <a:latin typeface="Verdana" panose="020B0604030504040204" pitchFamily="34" charset="0"/>
                <a:ea typeface="Verdana" panose="020B0604030504040204" pitchFamily="34" charset="0"/>
              </a:rPr>
              <a:t>sp</a:t>
            </a:r>
            <a:r>
              <a:rPr lang="pt-BR" sz="1200" dirty="0">
                <a:solidFill>
                  <a:schemeClr val="bg1"/>
                </a:solidFill>
                <a:latin typeface="Verdana" panose="020B0604030504040204" pitchFamily="34" charset="0"/>
                <a:ea typeface="Verdana" panose="020B0604030504040204" pitchFamily="34" charset="0"/>
              </a:rPr>
              <a:t>/</a:t>
            </a:r>
            <a:r>
              <a:rPr lang="pt-BR" sz="1200" dirty="0" err="1">
                <a:solidFill>
                  <a:schemeClr val="bg1"/>
                </a:solidFill>
                <a:latin typeface="Verdana" panose="020B0604030504040204" pitchFamily="34" charset="0"/>
                <a:ea typeface="Verdana" panose="020B0604030504040204" pitchFamily="34" charset="0"/>
              </a:rPr>
              <a:t>sorocaba-jundiai</a:t>
            </a:r>
            <a:r>
              <a:rPr lang="pt-BR" sz="1200" dirty="0">
                <a:solidFill>
                  <a:schemeClr val="bg1"/>
                </a:solidFill>
                <a:latin typeface="Verdana" panose="020B0604030504040204" pitchFamily="34" charset="0"/>
                <a:ea typeface="Verdana" panose="020B0604030504040204" pitchFamily="34" charset="0"/>
              </a:rPr>
              <a:t>/noticia/2023/10/26/cachorros-morrem-apos-serem-esquecidos-dentro-de-carro-em-cabreuva.ghtml. Acesso em: 28 maio 2025.</a:t>
            </a:r>
          </a:p>
          <a:p>
            <a:pPr marL="285750" indent="-285750" algn="just">
              <a:buFont typeface="Arial" panose="020B0604020202020204" pitchFamily="34" charset="0"/>
              <a:buChar char="•"/>
            </a:pPr>
            <a:endParaRPr lang="pt-BR" sz="1200" b="0" i="0" dirty="0">
              <a:solidFill>
                <a:schemeClr val="bg1"/>
              </a:solidFill>
              <a:effectLst/>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pt-BR" sz="1200" b="0" i="0" dirty="0">
                <a:solidFill>
                  <a:schemeClr val="bg1"/>
                </a:solidFill>
                <a:effectLst/>
                <a:latin typeface="Verdana" panose="020B0604030504040204" pitchFamily="34" charset="0"/>
                <a:ea typeface="Verdana" panose="020B0604030504040204" pitchFamily="34" charset="0"/>
              </a:rPr>
              <a:t>COSTA, </a:t>
            </a:r>
            <a:r>
              <a:rPr lang="pt-BR" sz="1200" b="0" i="0" dirty="0" err="1">
                <a:solidFill>
                  <a:schemeClr val="bg1"/>
                </a:solidFill>
                <a:effectLst/>
                <a:latin typeface="Verdana" panose="020B0604030504040204" pitchFamily="34" charset="0"/>
                <a:ea typeface="Verdana" panose="020B0604030504040204" pitchFamily="34" charset="0"/>
              </a:rPr>
              <a:t>Driely</a:t>
            </a:r>
            <a:r>
              <a:rPr lang="pt-BR" sz="1200" b="0" i="0" dirty="0">
                <a:solidFill>
                  <a:schemeClr val="bg1"/>
                </a:solidFill>
                <a:effectLst/>
                <a:latin typeface="Verdana" panose="020B0604030504040204" pitchFamily="34" charset="0"/>
                <a:ea typeface="Verdana" panose="020B0604030504040204" pitchFamily="34" charset="0"/>
              </a:rPr>
              <a:t>. </a:t>
            </a:r>
            <a:r>
              <a:rPr lang="pt-BR" sz="1200" b="1" i="0" dirty="0">
                <a:solidFill>
                  <a:schemeClr val="bg1"/>
                </a:solidFill>
                <a:effectLst/>
                <a:latin typeface="Verdana" panose="020B0604030504040204" pitchFamily="34" charset="0"/>
                <a:ea typeface="Verdana" panose="020B0604030504040204" pitchFamily="34" charset="0"/>
              </a:rPr>
              <a:t>Perigo de crianças esquecidas em carros é analisado em pesquisa.</a:t>
            </a:r>
            <a:r>
              <a:rPr lang="pt-BR" sz="1200" b="0" i="0" dirty="0">
                <a:solidFill>
                  <a:schemeClr val="bg1"/>
                </a:solidFill>
                <a:effectLst/>
                <a:latin typeface="Verdana" panose="020B0604030504040204" pitchFamily="34" charset="0"/>
                <a:ea typeface="Verdana" panose="020B0604030504040204" pitchFamily="34" charset="0"/>
              </a:rPr>
              <a:t> Notícias UFJF, Juiz de Fora, 28 abr. 2017. Disponível em: </a:t>
            </a:r>
            <a:r>
              <a:rPr lang="pt-BR" sz="1200" b="0" i="0" u="none" strike="noStrike" dirty="0">
                <a:solidFill>
                  <a:schemeClr val="bg1"/>
                </a:solidFill>
                <a:effectLst/>
                <a:latin typeface="Verdana" panose="020B0604030504040204" pitchFamily="34" charset="0"/>
                <a:ea typeface="Verdana" panose="020B0604030504040204" pitchFamily="34" charset="0"/>
              </a:rPr>
              <a:t>https://www2.ufjf.br/noticias/2017/04/28/perigo-de-</a:t>
            </a:r>
            <a:r>
              <a:rPr lang="pt-BR" sz="1200" b="0" i="0" u="none" strike="noStrike" dirty="0" err="1">
                <a:solidFill>
                  <a:schemeClr val="bg1"/>
                </a:solidFill>
                <a:effectLst/>
                <a:latin typeface="Verdana" panose="020B0604030504040204" pitchFamily="34" charset="0"/>
                <a:ea typeface="Verdana" panose="020B0604030504040204" pitchFamily="34" charset="0"/>
              </a:rPr>
              <a:t>criancas</a:t>
            </a:r>
            <a:r>
              <a:rPr lang="pt-BR" sz="1200" b="0" i="0" u="none" strike="noStrike" dirty="0">
                <a:solidFill>
                  <a:schemeClr val="bg1"/>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a:t>
            </a:r>
            <a:r>
              <a:rPr lang="pt-BR" sz="1200" b="0" i="0" strike="noStrike" dirty="0">
                <a:solidFill>
                  <a:schemeClr val="bg1"/>
                </a:solidFill>
                <a:effectLst/>
                <a:latin typeface="Verdana" panose="020B0604030504040204" pitchFamily="34" charset="0"/>
                <a:ea typeface="Verdana" panose="020B0604030504040204" pitchFamily="34" charset="0"/>
              </a:rPr>
              <a:t>esquecidas-em-carros-e-analisado-em-pesquisa/</a:t>
            </a:r>
            <a:r>
              <a:rPr lang="pt-BR" sz="1200" b="0" i="0" dirty="0">
                <a:solidFill>
                  <a:schemeClr val="bg1"/>
                </a:solidFill>
                <a:effectLst/>
                <a:latin typeface="Verdana" panose="020B0604030504040204" pitchFamily="34" charset="0"/>
                <a:ea typeface="Verdana" panose="020B0604030504040204" pitchFamily="34" charset="0"/>
              </a:rPr>
              <a:t>. Acesso em: 28 maio. 2025.</a:t>
            </a:r>
          </a:p>
          <a:p>
            <a:pPr algn="just"/>
            <a:endParaRPr lang="pt-BR" sz="1200" b="0" i="0" dirty="0">
              <a:solidFill>
                <a:schemeClr val="bg1"/>
              </a:solidFill>
              <a:effectLst/>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pt-BR" sz="1200" b="1" i="0" dirty="0">
                <a:solidFill>
                  <a:schemeClr val="bg1"/>
                </a:solidFill>
                <a:effectLst/>
                <a:latin typeface="Verdana" panose="020B0604030504040204" pitchFamily="34" charset="0"/>
                <a:ea typeface="Verdana" panose="020B0604030504040204" pitchFamily="34" charset="0"/>
              </a:rPr>
              <a:t>No Heat </a:t>
            </a:r>
            <a:r>
              <a:rPr lang="pt-BR" sz="1200" b="1" i="0" dirty="0" err="1">
                <a:solidFill>
                  <a:schemeClr val="bg1"/>
                </a:solidFill>
                <a:effectLst/>
                <a:latin typeface="Verdana" panose="020B0604030504040204" pitchFamily="34" charset="0"/>
                <a:ea typeface="Verdana" panose="020B0604030504040204" pitchFamily="34" charset="0"/>
              </a:rPr>
              <a:t>Stroke</a:t>
            </a:r>
            <a:r>
              <a:rPr lang="pt-BR" sz="1200" b="0" i="0" dirty="0">
                <a:solidFill>
                  <a:schemeClr val="bg1"/>
                </a:solidFill>
                <a:effectLst/>
                <a:latin typeface="Verdana" panose="020B0604030504040204" pitchFamily="34" charset="0"/>
                <a:ea typeface="Verdana" panose="020B0604030504040204" pitchFamily="34" charset="0"/>
              </a:rPr>
              <a:t>. Disponível em: https://www.noheatstroke.org/. Acesso em: </a:t>
            </a:r>
            <a:r>
              <a:rPr lang="pt-BR" sz="1200" dirty="0">
                <a:solidFill>
                  <a:schemeClr val="bg1"/>
                </a:solidFill>
                <a:latin typeface="Verdana" panose="020B0604030504040204" pitchFamily="34" charset="0"/>
                <a:ea typeface="Verdana" panose="020B0604030504040204" pitchFamily="34" charset="0"/>
              </a:rPr>
              <a:t>23</a:t>
            </a:r>
            <a:r>
              <a:rPr lang="pt-BR" sz="1200" b="0" i="0" dirty="0">
                <a:solidFill>
                  <a:schemeClr val="bg1"/>
                </a:solidFill>
                <a:effectLst/>
                <a:latin typeface="Verdana" panose="020B0604030504040204" pitchFamily="34" charset="0"/>
                <a:ea typeface="Verdana" panose="020B0604030504040204" pitchFamily="34" charset="0"/>
              </a:rPr>
              <a:t> maio. 2025.</a:t>
            </a:r>
          </a:p>
          <a:p>
            <a:pPr marL="285750" indent="-285750" algn="just">
              <a:buFont typeface="Arial" panose="020B0604020202020204" pitchFamily="34" charset="0"/>
              <a:buChar char="•"/>
            </a:pPr>
            <a:endParaRPr lang="pt-BR" sz="1200" dirty="0">
              <a:solidFill>
                <a:schemeClr val="bg1"/>
              </a:solidFill>
              <a:effectLst/>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pt-BR" sz="1200" dirty="0">
                <a:solidFill>
                  <a:schemeClr val="bg1"/>
                </a:solidFill>
                <a:effectLst/>
                <a:latin typeface="Verdana" panose="020B0604030504040204" pitchFamily="34" charset="0"/>
                <a:ea typeface="Verdana" panose="020B0604030504040204" pitchFamily="34" charset="0"/>
              </a:rPr>
              <a:t>SOBRINHO, Augusto. Cadelas morrem após serem esquecidas dentro de carro por pet shop, denuncia tutor. G1 Goiás, 29 jul. 2024. Disponível em: </a:t>
            </a:r>
            <a:r>
              <a:rPr lang="pt-BR" sz="1200" strike="noStrike" dirty="0">
                <a:solidFill>
                  <a:schemeClr val="bg1"/>
                </a:solidFill>
                <a:effectLst/>
                <a:latin typeface="Verdana" panose="020B0604030504040204" pitchFamily="34" charset="0"/>
                <a:ea typeface="Verdana" panose="020B0604030504040204" pitchFamily="34" charset="0"/>
              </a:rPr>
              <a:t>https://g1.globo.com/go/</a:t>
            </a:r>
            <a:r>
              <a:rPr lang="pt-BR" sz="1200" strike="noStrike" dirty="0" err="1">
                <a:solidFill>
                  <a:schemeClr val="bg1"/>
                </a:solidFill>
                <a:effectLst/>
                <a:latin typeface="Verdana" panose="020B0604030504040204" pitchFamily="34" charset="0"/>
                <a:ea typeface="Verdana" panose="020B0604030504040204" pitchFamily="34" charset="0"/>
              </a:rPr>
              <a:t>goias</a:t>
            </a:r>
            <a:r>
              <a:rPr lang="pt-BR" sz="1200" strike="noStrike" dirty="0">
                <a:solidFill>
                  <a:schemeClr val="bg1"/>
                </a:solidFill>
                <a:effectLst/>
                <a:latin typeface="Verdana" panose="020B0604030504040204" pitchFamily="34" charset="0"/>
                <a:ea typeface="Verdana" panose="020B0604030504040204" pitchFamily="34" charset="0"/>
              </a:rPr>
              <a:t>/noticia/2024/07/29/cadelas-morrem-apos-serem-esquecidas-dentro-de-carro-por-pet-shop-denuncia-tutor.ghtml</a:t>
            </a:r>
            <a:r>
              <a:rPr lang="pt-BR" sz="1200" dirty="0">
                <a:solidFill>
                  <a:schemeClr val="bg1"/>
                </a:solidFill>
                <a:effectLst/>
                <a:latin typeface="Verdana" panose="020B0604030504040204" pitchFamily="34" charset="0"/>
                <a:ea typeface="Verdana" panose="020B0604030504040204" pitchFamily="34" charset="0"/>
              </a:rPr>
              <a:t>. Acesso em: 28 maio 2025.</a:t>
            </a:r>
            <a:r>
              <a:rPr lang="pt-BR" sz="1200"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pt-BR" sz="1200" b="0" i="0" dirty="0">
              <a:solidFill>
                <a:schemeClr val="bg1"/>
              </a:solidFill>
              <a:effectLst/>
              <a:latin typeface="Verdana" panose="020B0604030504040204" pitchFamily="34" charset="0"/>
              <a:ea typeface="Verdana" panose="020B0604030504040204" pitchFamily="34" charset="0"/>
            </a:endParaRPr>
          </a:p>
          <a:p>
            <a:pPr algn="l"/>
            <a:r>
              <a:rPr lang="pt-BR" sz="1200" b="0" i="0" dirty="0">
                <a:solidFill>
                  <a:schemeClr val="bg1"/>
                </a:solidFill>
                <a:effectLst/>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endParaRPr lang="pt-BR" sz="1600" dirty="0">
              <a:solidFill>
                <a:schemeClr val="bg1"/>
              </a:solidFill>
              <a:latin typeface="Verdana" panose="020B0604030504040204" pitchFamily="34" charset="0"/>
              <a:ea typeface="Verdana" panose="020B0604030504040204" pitchFamily="34" charset="0"/>
              <a:cs typeface="Calibri"/>
            </a:endParaRPr>
          </a:p>
          <a:p>
            <a:pPr marL="285750" indent="-285750">
              <a:buFont typeface="Arial" panose="020B0604020202020204" pitchFamily="34" charset="0"/>
              <a:buChar char="•"/>
            </a:pPr>
            <a:endParaRPr lang="pt-BR" sz="1200" dirty="0">
              <a:solidFill>
                <a:schemeClr val="bg1"/>
              </a:solidFill>
              <a:latin typeface="Verdana"/>
              <a:ea typeface="Verdana"/>
              <a:cs typeface="Calibri"/>
            </a:endParaRPr>
          </a:p>
          <a:p>
            <a:pPr marL="285750" indent="-285750">
              <a:buFont typeface="Arial" panose="020B0604020202020204" pitchFamily="34" charset="0"/>
              <a:buChar char="•"/>
            </a:pPr>
            <a:endParaRPr lang="pt-BR" sz="1200" dirty="0">
              <a:solidFill>
                <a:schemeClr val="bg1"/>
              </a:solidFill>
              <a:latin typeface="Verdana"/>
              <a:ea typeface="Verdana"/>
              <a:cs typeface="Calibri"/>
            </a:endParaRPr>
          </a:p>
        </p:txBody>
      </p:sp>
    </p:spTree>
    <p:extLst>
      <p:ext uri="{BB962C8B-B14F-4D97-AF65-F5344CB8AC3E}">
        <p14:creationId xmlns:p14="http://schemas.microsoft.com/office/powerpoint/2010/main" val="270341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048CA6E-79FE-BF7D-AF35-0F458ED105B9}"/>
              </a:ext>
            </a:extLst>
          </p:cNvPr>
          <p:cNvSpPr txBox="1">
            <a:spLocks/>
          </p:cNvSpPr>
          <p:nvPr/>
        </p:nvSpPr>
        <p:spPr>
          <a:xfrm>
            <a:off x="4574087" y="4794337"/>
            <a:ext cx="3043825" cy="275573"/>
          </a:xfrm>
          <a:prstGeom prst="rect">
            <a:avLst/>
          </a:prstGeom>
        </p:spPr>
        <p:txBody>
          <a:bodyPr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800" b="1">
                <a:solidFill>
                  <a:schemeClr val="bg1"/>
                </a:solidFill>
                <a:latin typeface="Verdana" panose="020B0604030504040204" pitchFamily="34" charset="0"/>
                <a:ea typeface="Verdana" panose="020B0604030504040204" pitchFamily="34" charset="0"/>
                <a:cs typeface="Verdana" panose="020B0604030504040204" pitchFamily="34" charset="0"/>
              </a:rPr>
              <a:t>OBRIGADO</a:t>
            </a:r>
          </a:p>
        </p:txBody>
      </p:sp>
    </p:spTree>
    <p:extLst>
      <p:ext uri="{BB962C8B-B14F-4D97-AF65-F5344CB8AC3E}">
        <p14:creationId xmlns:p14="http://schemas.microsoft.com/office/powerpoint/2010/main" val="2611822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06FDF2-BE3F-252C-E55B-0DC278248AA6}"/>
              </a:ext>
            </a:extLst>
          </p:cNvPr>
          <p:cNvSpPr txBox="1"/>
          <p:nvPr/>
        </p:nvSpPr>
        <p:spPr>
          <a:xfrm>
            <a:off x="3886198" y="684970"/>
            <a:ext cx="4419601" cy="646331"/>
          </a:xfrm>
          <a:prstGeom prst="rect">
            <a:avLst/>
          </a:prstGeom>
          <a:noFill/>
        </p:spPr>
        <p:txBody>
          <a:bodyPr wrap="square" rtlCol="0">
            <a:spAutoFit/>
          </a:bodyPr>
          <a:lstStyle/>
          <a:p>
            <a:pPr algn="ctr"/>
            <a:r>
              <a:rPr lang="pt-BR" sz="3600" b="1">
                <a:solidFill>
                  <a:schemeClr val="bg1"/>
                </a:solidFill>
                <a:latin typeface="Verdana" panose="020B0604030504040204" pitchFamily="34" charset="0"/>
                <a:ea typeface="Verdana" panose="020B0604030504040204" pitchFamily="34" charset="0"/>
              </a:rPr>
              <a:t>INTEGRANTES</a:t>
            </a:r>
          </a:p>
        </p:txBody>
      </p:sp>
      <p:sp>
        <p:nvSpPr>
          <p:cNvPr id="6" name="Fluxograma: Conector 5">
            <a:extLst>
              <a:ext uri="{FF2B5EF4-FFF2-40B4-BE49-F238E27FC236}">
                <a16:creationId xmlns:a16="http://schemas.microsoft.com/office/drawing/2014/main" id="{34EE8909-9C25-EBD1-7DD6-DBFD72CB1DF5}"/>
              </a:ext>
            </a:extLst>
          </p:cNvPr>
          <p:cNvSpPr/>
          <p:nvPr/>
        </p:nvSpPr>
        <p:spPr>
          <a:xfrm>
            <a:off x="563528" y="2258291"/>
            <a:ext cx="2327564" cy="2341418"/>
          </a:xfrm>
          <a:prstGeom prst="flowChartConnector">
            <a:avLst/>
          </a:prstGeom>
          <a:solidFill>
            <a:srgbClr val="DEDE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3278EA0-B093-E799-F42D-4C5F0E71A963}"/>
              </a:ext>
            </a:extLst>
          </p:cNvPr>
          <p:cNvSpPr txBox="1"/>
          <p:nvPr/>
        </p:nvSpPr>
        <p:spPr>
          <a:xfrm>
            <a:off x="563528" y="4760931"/>
            <a:ext cx="2319851" cy="523220"/>
          </a:xfrm>
          <a:prstGeom prst="rect">
            <a:avLst/>
          </a:prstGeom>
          <a:noFill/>
        </p:spPr>
        <p:txBody>
          <a:bodyPr wrap="square" lIns="91440" tIns="45720" rIns="91440" bIns="45720" rtlCol="0" anchor="t">
            <a:spAutoFit/>
          </a:bodyPr>
          <a:lstStyle/>
          <a:p>
            <a:pPr algn="ctr"/>
            <a:r>
              <a:rPr lang="pt-BR" sz="1400" b="1">
                <a:solidFill>
                  <a:schemeClr val="bg1"/>
                </a:solidFill>
                <a:latin typeface="Verdana"/>
                <a:ea typeface="Verdana"/>
              </a:rPr>
              <a:t>JOVANA OLIVEIRA DA SILVA</a:t>
            </a:r>
            <a:endParaRPr lang="pt-PT" sz="1400">
              <a:solidFill>
                <a:schemeClr val="bg1"/>
              </a:solidFill>
              <a:latin typeface="Verdana"/>
              <a:ea typeface="Verdana"/>
            </a:endParaRPr>
          </a:p>
        </p:txBody>
      </p:sp>
      <p:sp>
        <p:nvSpPr>
          <p:cNvPr id="3" name="Fluxograma: Conector 2">
            <a:extLst>
              <a:ext uri="{FF2B5EF4-FFF2-40B4-BE49-F238E27FC236}">
                <a16:creationId xmlns:a16="http://schemas.microsoft.com/office/drawing/2014/main" id="{D11E65C2-DDEB-5A47-8CD8-9BA5DDEE0713}"/>
              </a:ext>
            </a:extLst>
          </p:cNvPr>
          <p:cNvSpPr/>
          <p:nvPr/>
        </p:nvSpPr>
        <p:spPr>
          <a:xfrm>
            <a:off x="3450219" y="2258291"/>
            <a:ext cx="2327564" cy="234141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E936EE61-5ADD-2E75-4BCC-1B111DCC24EB}"/>
              </a:ext>
            </a:extLst>
          </p:cNvPr>
          <p:cNvSpPr txBox="1"/>
          <p:nvPr/>
        </p:nvSpPr>
        <p:spPr>
          <a:xfrm>
            <a:off x="3282589" y="4756942"/>
            <a:ext cx="2658244" cy="523220"/>
          </a:xfrm>
          <a:prstGeom prst="rect">
            <a:avLst/>
          </a:prstGeom>
          <a:noFill/>
        </p:spPr>
        <p:txBody>
          <a:bodyPr wrap="square" lIns="91440" tIns="45720" rIns="91440" bIns="45720" rtlCol="0" anchor="t">
            <a:spAutoFit/>
          </a:bodyPr>
          <a:lstStyle/>
          <a:p>
            <a:pPr algn="ctr"/>
            <a:r>
              <a:rPr lang="pt-BR" sz="1400" b="1">
                <a:solidFill>
                  <a:schemeClr val="bg1"/>
                </a:solidFill>
                <a:latin typeface="Verdana"/>
                <a:ea typeface="Verdana"/>
              </a:rPr>
              <a:t>KARINNE ANGELO DOS SANTOS VENTURA</a:t>
            </a:r>
          </a:p>
        </p:txBody>
      </p:sp>
      <p:sp>
        <p:nvSpPr>
          <p:cNvPr id="15" name="Fluxograma: Conector 14">
            <a:extLst>
              <a:ext uri="{FF2B5EF4-FFF2-40B4-BE49-F238E27FC236}">
                <a16:creationId xmlns:a16="http://schemas.microsoft.com/office/drawing/2014/main" id="{D15ED2BA-17B7-AC7D-0829-827FDB523E50}"/>
              </a:ext>
            </a:extLst>
          </p:cNvPr>
          <p:cNvSpPr/>
          <p:nvPr/>
        </p:nvSpPr>
        <p:spPr>
          <a:xfrm>
            <a:off x="6315434" y="2258291"/>
            <a:ext cx="2327564" cy="234141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27F3B8AB-A08B-3B0B-402F-9D32006FDD2A}"/>
              </a:ext>
            </a:extLst>
          </p:cNvPr>
          <p:cNvSpPr txBox="1"/>
          <p:nvPr/>
        </p:nvSpPr>
        <p:spPr>
          <a:xfrm>
            <a:off x="6331004" y="4760931"/>
            <a:ext cx="2319851" cy="523220"/>
          </a:xfrm>
          <a:prstGeom prst="rect">
            <a:avLst/>
          </a:prstGeom>
          <a:noFill/>
        </p:spPr>
        <p:txBody>
          <a:bodyPr wrap="square" lIns="91440" tIns="45720" rIns="91440" bIns="45720" rtlCol="0" anchor="t">
            <a:spAutoFit/>
          </a:bodyPr>
          <a:lstStyle/>
          <a:p>
            <a:pPr algn="ctr"/>
            <a:r>
              <a:rPr lang="pt-BR" sz="1400" b="1">
                <a:solidFill>
                  <a:schemeClr val="bg1"/>
                </a:solidFill>
                <a:latin typeface="Verdana"/>
                <a:ea typeface="Calibri"/>
                <a:cs typeface="Calibri"/>
              </a:rPr>
              <a:t>LETÍCIA GUANAES MOREIRA</a:t>
            </a:r>
          </a:p>
        </p:txBody>
      </p:sp>
      <p:sp>
        <p:nvSpPr>
          <p:cNvPr id="17" name="Fluxograma: Conector 16">
            <a:extLst>
              <a:ext uri="{FF2B5EF4-FFF2-40B4-BE49-F238E27FC236}">
                <a16:creationId xmlns:a16="http://schemas.microsoft.com/office/drawing/2014/main" id="{42BE123B-7EB8-F0DF-5F70-5CB309CC1C38}"/>
              </a:ext>
            </a:extLst>
          </p:cNvPr>
          <p:cNvSpPr/>
          <p:nvPr/>
        </p:nvSpPr>
        <p:spPr>
          <a:xfrm>
            <a:off x="9246731" y="2258291"/>
            <a:ext cx="2327564" cy="234141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pt-BR"/>
          </a:p>
        </p:txBody>
      </p:sp>
      <p:sp>
        <p:nvSpPr>
          <p:cNvPr id="18" name="CaixaDeTexto 17">
            <a:extLst>
              <a:ext uri="{FF2B5EF4-FFF2-40B4-BE49-F238E27FC236}">
                <a16:creationId xmlns:a16="http://schemas.microsoft.com/office/drawing/2014/main" id="{5F87E408-9018-497B-A774-326DB0B228EC}"/>
              </a:ext>
            </a:extLst>
          </p:cNvPr>
          <p:cNvSpPr txBox="1"/>
          <p:nvPr/>
        </p:nvSpPr>
        <p:spPr>
          <a:xfrm>
            <a:off x="9338518" y="4756943"/>
            <a:ext cx="2143991" cy="523220"/>
          </a:xfrm>
          <a:prstGeom prst="rect">
            <a:avLst/>
          </a:prstGeom>
          <a:noFill/>
        </p:spPr>
        <p:txBody>
          <a:bodyPr wrap="square" lIns="91440" tIns="45720" rIns="91440" bIns="45720" rtlCol="0" anchor="t">
            <a:spAutoFit/>
          </a:bodyPr>
          <a:lstStyle/>
          <a:p>
            <a:pPr algn="ctr"/>
            <a:r>
              <a:rPr lang="pt-BR" sz="1400" b="1">
                <a:solidFill>
                  <a:schemeClr val="bg1"/>
                </a:solidFill>
                <a:latin typeface="Verdana"/>
                <a:ea typeface="Verdana"/>
              </a:rPr>
              <a:t>MARIA EDUARDA MONTEIRO VIANA</a:t>
            </a:r>
          </a:p>
        </p:txBody>
      </p:sp>
      <p:sp>
        <p:nvSpPr>
          <p:cNvPr id="5" name="Rectangle 1">
            <a:extLst>
              <a:ext uri="{FF2B5EF4-FFF2-40B4-BE49-F238E27FC236}">
                <a16:creationId xmlns:a16="http://schemas.microsoft.com/office/drawing/2014/main" id="{AC95C29E-FBA6-4CA3-9F11-F1FC9DAAFDB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1" name="Imagem 10" descr="Mulher com lenço na cabeça&#10;&#10;O conteúdo gerado por IA pode estar incorreto.">
            <a:extLst>
              <a:ext uri="{FF2B5EF4-FFF2-40B4-BE49-F238E27FC236}">
                <a16:creationId xmlns:a16="http://schemas.microsoft.com/office/drawing/2014/main" id="{BCBAFB5E-23F8-4AD7-ABBD-4F59F9AB2715}"/>
              </a:ext>
            </a:extLst>
          </p:cNvPr>
          <p:cNvPicPr>
            <a:picLocks noChangeAspect="1"/>
          </p:cNvPicPr>
          <p:nvPr/>
        </p:nvPicPr>
        <p:blipFill rotWithShape="1">
          <a:blip r:embed="rId3"/>
          <a:srcRect t="-1768" b="1"/>
          <a:stretch/>
        </p:blipFill>
        <p:spPr>
          <a:xfrm>
            <a:off x="9290500" y="2258292"/>
            <a:ext cx="2307417" cy="23414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8">
            <a:extLst>
              <a:ext uri="{FF2B5EF4-FFF2-40B4-BE49-F238E27FC236}">
                <a16:creationId xmlns:a16="http://schemas.microsoft.com/office/drawing/2014/main" id="{2008A42C-800C-0B89-336B-01FF7BE06025}"/>
              </a:ext>
            </a:extLst>
          </p:cNvPr>
          <p:cNvPicPr>
            <a:picLocks noChangeAspect="1" noChangeArrowheads="1"/>
          </p:cNvPicPr>
          <p:nvPr/>
        </p:nvPicPr>
        <p:blipFill>
          <a:blip r:embed="rId4"/>
          <a:srcRect l="21963" r="21963"/>
          <a:stretch/>
        </p:blipFill>
        <p:spPr bwMode="auto">
          <a:xfrm>
            <a:off x="6315434" y="2277368"/>
            <a:ext cx="2307416" cy="2307416"/>
          </a:xfrm>
          <a:prstGeom prst="ellipse">
            <a:avLst/>
          </a:prstGeom>
          <a:solidFill>
            <a:srgbClr val="DEDEDE"/>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10">
            <a:extLst>
              <a:ext uri="{FF2B5EF4-FFF2-40B4-BE49-F238E27FC236}">
                <a16:creationId xmlns:a16="http://schemas.microsoft.com/office/drawing/2014/main" id="{9CEE3A15-5889-23AA-1968-4D8BC1067A2F}"/>
              </a:ext>
            </a:extLst>
          </p:cNvPr>
          <p:cNvPicPr>
            <a:picLocks noChangeAspect="1" noChangeArrowheads="1"/>
          </p:cNvPicPr>
          <p:nvPr/>
        </p:nvPicPr>
        <p:blipFill rotWithShape="1">
          <a:blip r:embed="rId5"/>
          <a:srcRect l="15229" t="21513" r="10167" b="22315"/>
          <a:stretch/>
        </p:blipFill>
        <p:spPr bwMode="auto">
          <a:xfrm>
            <a:off x="3402085" y="2241151"/>
            <a:ext cx="2375698" cy="23756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69BFD21B-EDB2-A318-4D69-F8BAEDD0512F}"/>
              </a:ext>
            </a:extLst>
          </p:cNvPr>
          <p:cNvPicPr>
            <a:picLocks noChangeAspect="1" noChangeArrowheads="1"/>
          </p:cNvPicPr>
          <p:nvPr/>
        </p:nvPicPr>
        <p:blipFill rotWithShape="1">
          <a:blip r:embed="rId6"/>
          <a:srcRect l="6010" t="-19882" r="35148" b="-6120"/>
          <a:stretch/>
        </p:blipFill>
        <p:spPr bwMode="auto">
          <a:xfrm rot="5400000">
            <a:off x="536870" y="2241150"/>
            <a:ext cx="2375698" cy="23756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8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06FDF2-BE3F-252C-E55B-0DC278248AA6}"/>
              </a:ext>
            </a:extLst>
          </p:cNvPr>
          <p:cNvSpPr txBox="1"/>
          <p:nvPr/>
        </p:nvSpPr>
        <p:spPr>
          <a:xfrm>
            <a:off x="5708072" y="1384510"/>
            <a:ext cx="4572001" cy="646331"/>
          </a:xfrm>
          <a:prstGeom prst="rect">
            <a:avLst/>
          </a:prstGeom>
          <a:noFill/>
        </p:spPr>
        <p:txBody>
          <a:bodyPr wrap="square" rtlCol="0">
            <a:spAutoFit/>
          </a:bodyPr>
          <a:lstStyle/>
          <a:p>
            <a:r>
              <a:rPr lang="pt-BR" sz="3600" b="1">
                <a:solidFill>
                  <a:schemeClr val="bg1"/>
                </a:solidFill>
                <a:latin typeface="Verdana" panose="020B0604030504040204" pitchFamily="34" charset="0"/>
                <a:ea typeface="Verdana" panose="020B0604030504040204" pitchFamily="34" charset="0"/>
              </a:rPr>
              <a:t>JUSTIFICATIVA</a:t>
            </a:r>
          </a:p>
        </p:txBody>
      </p:sp>
      <p:sp>
        <p:nvSpPr>
          <p:cNvPr id="3" name="Rectangle 1">
            <a:extLst>
              <a:ext uri="{FF2B5EF4-FFF2-40B4-BE49-F238E27FC236}">
                <a16:creationId xmlns:a16="http://schemas.microsoft.com/office/drawing/2014/main" id="{665E862B-1ED3-C22B-F75F-A791FE8AB651}"/>
              </a:ext>
            </a:extLst>
          </p:cNvPr>
          <p:cNvSpPr>
            <a:spLocks noChangeArrowheads="1"/>
          </p:cNvSpPr>
          <p:nvPr/>
        </p:nvSpPr>
        <p:spPr bwMode="auto">
          <a:xfrm>
            <a:off x="5708072" y="2202628"/>
            <a:ext cx="530419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pt-BR" sz="1400">
                <a:solidFill>
                  <a:schemeClr val="bg1"/>
                </a:solidFill>
                <a:latin typeface="Verdana" panose="020B0604030504040204" pitchFamily="34" charset="0"/>
                <a:ea typeface="Verdana" panose="020B0604030504040204" pitchFamily="34" charset="0"/>
              </a:rPr>
              <a:t>O esquecimento de crianças em veículo continua sendo uma tragédia frequente e alarmante. Somente em 2024, os Estados Unidos registraram 39 mortes infantis por hipertermia em veículos, um aumento significativo em relação às 29 ocorridas em 2023. Desde 1998, mais de 1.000 crianças perderam a vida     dessa forma — um dado que reforça a urgência de medidas preventivas eficazes.</a:t>
            </a:r>
            <a:r>
              <a:rPr lang="pt-BR" sz="1400" b="0" i="0">
                <a:solidFill>
                  <a:srgbClr val="404040"/>
                </a:solidFill>
                <a:effectLst/>
                <a:latin typeface="quote-cjk-patch"/>
              </a:rPr>
              <a:t> </a:t>
            </a:r>
            <a:r>
              <a:rPr lang="pt-BR" sz="1400" b="0" i="0">
                <a:solidFill>
                  <a:schemeClr val="bg1"/>
                </a:solidFill>
                <a:effectLst/>
                <a:latin typeface="quote-cjk-patch"/>
              </a:rPr>
              <a:t>(</a:t>
            </a:r>
            <a:r>
              <a:rPr lang="pt-BR" sz="1400" b="0" i="1">
                <a:solidFill>
                  <a:schemeClr val="bg1"/>
                </a:solidFill>
                <a:effectLst/>
                <a:latin typeface="Verdana" panose="020B0604030504040204" pitchFamily="34" charset="0"/>
                <a:ea typeface="Verdana" panose="020B0604030504040204" pitchFamily="34" charset="0"/>
              </a:rPr>
              <a:t>NO HEAT STROKE</a:t>
            </a:r>
            <a:r>
              <a:rPr lang="pt-BR" sz="1400" b="0" i="0">
                <a:solidFill>
                  <a:schemeClr val="bg1"/>
                </a:solidFill>
                <a:effectLst/>
                <a:latin typeface="Verdana" panose="020B0604030504040204" pitchFamily="34" charset="0"/>
                <a:ea typeface="Verdana" panose="020B0604030504040204" pitchFamily="34" charset="0"/>
              </a:rPr>
              <a:t>, 2025).</a:t>
            </a:r>
          </a:p>
          <a:p>
            <a:pPr algn="just"/>
            <a:endParaRPr lang="pt-BR" sz="1400" b="0" i="0">
              <a:solidFill>
                <a:schemeClr val="bg1"/>
              </a:solidFill>
              <a:effectLst/>
              <a:latin typeface="Verdana" panose="020B0604030504040204" pitchFamily="34" charset="0"/>
              <a:ea typeface="Verdana" panose="020B0604030504040204" pitchFamily="34" charset="0"/>
            </a:endParaRPr>
          </a:p>
          <a:p>
            <a:pPr algn="just"/>
            <a:r>
              <a:rPr lang="pt-BR" sz="1400">
                <a:solidFill>
                  <a:schemeClr val="bg1"/>
                </a:solidFill>
                <a:latin typeface="Verdana" panose="020B0604030504040204" pitchFamily="34" charset="0"/>
                <a:ea typeface="Verdana" panose="020B0604030504040204" pitchFamily="34" charset="0"/>
              </a:rPr>
              <a:t>No Brasil, o cenário também causa preocupação. Em 2025, já foram registrados dois casos fatais, um em Goiás e outro em São Paulo. </a:t>
            </a:r>
            <a:r>
              <a:rPr lang="pt-BR" sz="1400" b="0" i="0">
                <a:solidFill>
                  <a:schemeClr val="bg1"/>
                </a:solidFill>
                <a:effectLst/>
                <a:latin typeface="Verdana" panose="020B0604030504040204" pitchFamily="34" charset="0"/>
                <a:ea typeface="Verdana" panose="020B0604030504040204" pitchFamily="34" charset="0"/>
              </a:rPr>
              <a:t>Conforme estudo realizado por Costa (2017</a:t>
            </a:r>
            <a:r>
              <a:rPr lang="pt-BR" sz="1400" b="0" i="0">
                <a:solidFill>
                  <a:schemeClr val="bg1"/>
                </a:solidFill>
                <a:effectLst/>
                <a:latin typeface="quote-cjk-patch"/>
              </a:rPr>
              <a:t>), </a:t>
            </a:r>
            <a:r>
              <a:rPr lang="pt-BR" sz="1400" b="0" i="0">
                <a:solidFill>
                  <a:schemeClr val="bg1"/>
                </a:solidFill>
                <a:effectLst/>
                <a:latin typeface="Verdana" panose="020B0604030504040204" pitchFamily="34" charset="0"/>
                <a:ea typeface="Verdana" panose="020B0604030504040204" pitchFamily="34" charset="0"/>
              </a:rPr>
              <a:t>e</a:t>
            </a:r>
            <a:r>
              <a:rPr lang="pt-BR" sz="1400">
                <a:solidFill>
                  <a:schemeClr val="bg1"/>
                </a:solidFill>
                <a:latin typeface="Verdana" panose="020B0604030504040204" pitchFamily="34" charset="0"/>
                <a:ea typeface="Verdana" panose="020B0604030504040204" pitchFamily="34" charset="0"/>
              </a:rPr>
              <a:t>ntre 2006 e 2016, 45 ocorrências semelhantes resultaram em 24 mortes.</a:t>
            </a:r>
            <a:endParaRPr lang="pt-BR" sz="1400" i="0">
              <a:solidFill>
                <a:schemeClr val="bg1"/>
              </a:solidFill>
              <a:effectLst/>
              <a:latin typeface="Verdana" panose="020B0604030504040204" pitchFamily="34" charset="0"/>
              <a:ea typeface="Verdana" panose="020B0604030504040204" pitchFamily="34" charset="0"/>
            </a:endParaRPr>
          </a:p>
        </p:txBody>
      </p:sp>
      <p:pic>
        <p:nvPicPr>
          <p:cNvPr id="15" name="Imagem 14">
            <a:extLst>
              <a:ext uri="{FF2B5EF4-FFF2-40B4-BE49-F238E27FC236}">
                <a16:creationId xmlns:a16="http://schemas.microsoft.com/office/drawing/2014/main" id="{3E96AD74-18CA-2BA2-CC0B-9E43D39B1D9C}"/>
              </a:ext>
            </a:extLst>
          </p:cNvPr>
          <p:cNvPicPr>
            <a:picLocks noChangeAspect="1"/>
          </p:cNvPicPr>
          <p:nvPr/>
        </p:nvPicPr>
        <p:blipFill>
          <a:blip r:embed="rId3"/>
          <a:stretch>
            <a:fillRect/>
          </a:stretch>
        </p:blipFill>
        <p:spPr>
          <a:xfrm>
            <a:off x="631602" y="1950713"/>
            <a:ext cx="4546832" cy="2958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aixaDeTexto 15">
            <a:extLst>
              <a:ext uri="{FF2B5EF4-FFF2-40B4-BE49-F238E27FC236}">
                <a16:creationId xmlns:a16="http://schemas.microsoft.com/office/drawing/2014/main" id="{2DC26F7A-383F-81FC-8C67-E220006937FD}"/>
              </a:ext>
            </a:extLst>
          </p:cNvPr>
          <p:cNvSpPr txBox="1"/>
          <p:nvPr/>
        </p:nvSpPr>
        <p:spPr>
          <a:xfrm>
            <a:off x="1814681" y="5311171"/>
            <a:ext cx="2180674"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a:solidFill>
                  <a:schemeClr val="bg1"/>
                </a:solidFill>
                <a:latin typeface="Verdana" panose="020B0604030504040204" pitchFamily="34" charset="0"/>
                <a:ea typeface="Verdana" panose="020B0604030504040204" pitchFamily="34" charset="0"/>
              </a:rPr>
              <a:t>No Heat </a:t>
            </a:r>
            <a:r>
              <a:rPr lang="pt-BR" sz="1000" err="1">
                <a:solidFill>
                  <a:schemeClr val="bg1"/>
                </a:solidFill>
                <a:latin typeface="Verdana" panose="020B0604030504040204" pitchFamily="34" charset="0"/>
                <a:ea typeface="Verdana" panose="020B0604030504040204" pitchFamily="34" charset="0"/>
              </a:rPr>
              <a:t>Stroke</a:t>
            </a:r>
            <a:r>
              <a:rPr lang="pt-BR" sz="1000">
                <a:solidFill>
                  <a:schemeClr val="bg1"/>
                </a:solidFill>
                <a:latin typeface="Verdana" panose="020B0604030504040204" pitchFamily="34" charset="0"/>
                <a:ea typeface="Verdana" panose="020B0604030504040204" pitchFamily="34" charset="0"/>
              </a:rPr>
              <a:t>, 2025.</a:t>
            </a:r>
          </a:p>
        </p:txBody>
      </p:sp>
    </p:spTree>
    <p:extLst>
      <p:ext uri="{BB962C8B-B14F-4D97-AF65-F5344CB8AC3E}">
        <p14:creationId xmlns:p14="http://schemas.microsoft.com/office/powerpoint/2010/main" val="302768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E2D4-F4F1-F8E0-55F8-C91E028A021E}"/>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816A228-BFDA-C9F5-9F32-22C2B1E7B613}"/>
              </a:ext>
            </a:extLst>
          </p:cNvPr>
          <p:cNvSpPr txBox="1"/>
          <p:nvPr/>
        </p:nvSpPr>
        <p:spPr>
          <a:xfrm>
            <a:off x="5708072" y="1384510"/>
            <a:ext cx="4572001" cy="646331"/>
          </a:xfrm>
          <a:prstGeom prst="rect">
            <a:avLst/>
          </a:prstGeom>
          <a:noFill/>
        </p:spPr>
        <p:txBody>
          <a:bodyPr wrap="square" rtlCol="0">
            <a:spAutoFit/>
          </a:bodyPr>
          <a:lstStyle/>
          <a:p>
            <a:r>
              <a:rPr lang="pt-BR" sz="3600" b="1">
                <a:solidFill>
                  <a:schemeClr val="bg1"/>
                </a:solidFill>
                <a:latin typeface="Verdana" panose="020B0604030504040204" pitchFamily="34" charset="0"/>
                <a:ea typeface="Verdana" panose="020B0604030504040204" pitchFamily="34" charset="0"/>
              </a:rPr>
              <a:t>JUSTIFICATIVA</a:t>
            </a:r>
          </a:p>
        </p:txBody>
      </p:sp>
      <p:sp>
        <p:nvSpPr>
          <p:cNvPr id="9" name="CaixaDeTexto 8">
            <a:extLst>
              <a:ext uri="{FF2B5EF4-FFF2-40B4-BE49-F238E27FC236}">
                <a16:creationId xmlns:a16="http://schemas.microsoft.com/office/drawing/2014/main" id="{E2F23FEB-DE69-A6E0-1EF7-DF149B837055}"/>
              </a:ext>
            </a:extLst>
          </p:cNvPr>
          <p:cNvSpPr txBox="1"/>
          <p:nvPr/>
        </p:nvSpPr>
        <p:spPr>
          <a:xfrm>
            <a:off x="2095619" y="5085006"/>
            <a:ext cx="1663712" cy="228223"/>
          </a:xfrm>
          <a:prstGeom prst="rect">
            <a:avLst/>
          </a:prstGeom>
          <a:noFill/>
        </p:spPr>
        <p:txBody>
          <a:bodyPr wrap="square" rtlCol="0">
            <a:spAutoFit/>
          </a:bodyPr>
          <a:lstStyle/>
          <a:p>
            <a:pPr algn="just"/>
            <a:r>
              <a:rPr lang="pt-BR" sz="1000">
                <a:latin typeface="Verdana" panose="020B0604030504040204" pitchFamily="34" charset="0"/>
                <a:ea typeface="Verdana" panose="020B0604030504040204" pitchFamily="34" charset="0"/>
              </a:rPr>
              <a:t>Fonte: link</a:t>
            </a:r>
          </a:p>
        </p:txBody>
      </p:sp>
      <p:pic>
        <p:nvPicPr>
          <p:cNvPr id="5" name="Imagem 4">
            <a:extLst>
              <a:ext uri="{FF2B5EF4-FFF2-40B4-BE49-F238E27FC236}">
                <a16:creationId xmlns:a16="http://schemas.microsoft.com/office/drawing/2014/main" id="{DA4FEB9E-5622-1C89-C566-411BE0886199}"/>
              </a:ext>
            </a:extLst>
          </p:cNvPr>
          <p:cNvPicPr>
            <a:picLocks noChangeAspect="1"/>
          </p:cNvPicPr>
          <p:nvPr/>
        </p:nvPicPr>
        <p:blipFill>
          <a:blip r:embed="rId3"/>
          <a:srcRect l="-466" t="8063" r="466" b="53473"/>
          <a:stretch/>
        </p:blipFill>
        <p:spPr>
          <a:xfrm>
            <a:off x="1170953" y="1544771"/>
            <a:ext cx="3753385" cy="4288407"/>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aixaDeTexto 6">
            <a:extLst>
              <a:ext uri="{FF2B5EF4-FFF2-40B4-BE49-F238E27FC236}">
                <a16:creationId xmlns:a16="http://schemas.microsoft.com/office/drawing/2014/main" id="{1B8DF3A8-8A2B-E043-FD60-D84388F3B43F}"/>
              </a:ext>
            </a:extLst>
          </p:cNvPr>
          <p:cNvSpPr txBox="1"/>
          <p:nvPr/>
        </p:nvSpPr>
        <p:spPr>
          <a:xfrm>
            <a:off x="2095620" y="5970042"/>
            <a:ext cx="1786570" cy="246221"/>
          </a:xfrm>
          <a:prstGeom prst="rect">
            <a:avLst/>
          </a:prstGeom>
          <a:noFill/>
        </p:spPr>
        <p:txBody>
          <a:bodyPr wrap="square">
            <a:spAutoFit/>
          </a:bodyPr>
          <a:lstStyle/>
          <a:p>
            <a:pPr algn="ctr"/>
            <a:r>
              <a:rPr lang="pt-BR" sz="1000" b="1">
                <a:solidFill>
                  <a:schemeClr val="bg1"/>
                </a:solidFill>
                <a:latin typeface="Verdana" panose="020B0604030504040204" pitchFamily="34" charset="0"/>
                <a:ea typeface="Verdana" panose="020B0604030504040204" pitchFamily="34" charset="0"/>
              </a:rPr>
              <a:t>Fonte: </a:t>
            </a:r>
            <a:r>
              <a:rPr lang="pt-BR" sz="1000">
                <a:solidFill>
                  <a:schemeClr val="bg1"/>
                </a:solidFill>
                <a:latin typeface="Verdana" panose="020B0604030504040204" pitchFamily="34" charset="0"/>
                <a:ea typeface="Verdana" panose="020B0604030504040204" pitchFamily="34" charset="0"/>
              </a:rPr>
              <a:t>G1 Goiás, 2024.</a:t>
            </a:r>
          </a:p>
        </p:txBody>
      </p:sp>
      <p:sp>
        <p:nvSpPr>
          <p:cNvPr id="4" name="Rectangle 1">
            <a:extLst>
              <a:ext uri="{FF2B5EF4-FFF2-40B4-BE49-F238E27FC236}">
                <a16:creationId xmlns:a16="http://schemas.microsoft.com/office/drawing/2014/main" id="{E98EDF47-67CE-FB11-1916-2DDF07CF1E66}"/>
              </a:ext>
            </a:extLst>
          </p:cNvPr>
          <p:cNvSpPr>
            <a:spLocks noChangeArrowheads="1"/>
          </p:cNvSpPr>
          <p:nvPr/>
        </p:nvSpPr>
        <p:spPr bwMode="auto">
          <a:xfrm>
            <a:off x="5708071" y="1868741"/>
            <a:ext cx="457200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pt-BR" altLang="pt-BR" sz="140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pt-BR" sz="1400" dirty="0">
                <a:solidFill>
                  <a:schemeClr val="bg1"/>
                </a:solidFill>
                <a:latin typeface="Verdana" panose="020B0604030504040204" pitchFamily="34" charset="0"/>
                <a:ea typeface="Verdana" panose="020B0604030504040204" pitchFamily="34" charset="0"/>
              </a:rPr>
              <a:t>Além das crianças, os animais de estimação também são vítimas dessas situações. Notícias divulgadas pelo G1 e pelo UOL evidenciam episódios graves: em Goiás, duas cadelas morreram após serem deixadas no carro de um pet shop, o que gerou indignação e denúncia por parte do </a:t>
            </a:r>
            <a:r>
              <a:rPr lang="pt-BR" sz="1400">
                <a:solidFill>
                  <a:schemeClr val="bg1"/>
                </a:solidFill>
                <a:latin typeface="Verdana" panose="020B0604030504040204" pitchFamily="34" charset="0"/>
                <a:ea typeface="Verdana" panose="020B0604030504040204" pitchFamily="34" charset="0"/>
              </a:rPr>
              <a:t>tutor (SOBRINHO, </a:t>
            </a:r>
            <a:r>
              <a:rPr lang="pt-BR" sz="1400" dirty="0">
                <a:solidFill>
                  <a:schemeClr val="bg1"/>
                </a:solidFill>
                <a:latin typeface="Verdana" panose="020B0604030504040204" pitchFamily="34" charset="0"/>
                <a:ea typeface="Verdana" panose="020B0604030504040204" pitchFamily="34" charset="0"/>
              </a:rPr>
              <a:t>2024).</a:t>
            </a:r>
          </a:p>
          <a:p>
            <a:pPr marL="0" marR="0" lvl="0" indent="0" algn="just" defTabSz="914400" rtl="0" eaLnBrk="0" fontAlgn="base" latinLnBrk="0" hangingPunct="0">
              <a:lnSpc>
                <a:spcPct val="100000"/>
              </a:lnSpc>
              <a:spcBef>
                <a:spcPct val="0"/>
              </a:spcBef>
              <a:spcAft>
                <a:spcPct val="0"/>
              </a:spcAft>
              <a:buClrTx/>
              <a:buSzTx/>
              <a:tabLst/>
            </a:pPr>
            <a:endParaRPr lang="pt-BR" sz="1400" dirty="0">
              <a:solidFill>
                <a:schemeClr val="bg1"/>
              </a:solidFill>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pt-BR" sz="1400" dirty="0">
                <a:solidFill>
                  <a:schemeClr val="bg1"/>
                </a:solidFill>
                <a:latin typeface="Verdana" panose="020B0604030504040204" pitchFamily="34" charset="0"/>
                <a:ea typeface="Verdana" panose="020B0604030504040204" pitchFamily="34" charset="0"/>
              </a:rPr>
              <a:t>Situações semelhantes aconteceram em São Paulo, incluindo cidades como Cabreúva e o interior do estado, onde animais também faleceram sob responsabilidade de estabelecimentos que deveriam garantir seu bem-estar (G1, 2023).</a:t>
            </a:r>
            <a:endParaRPr lang="pt-BR" altLang="pt-BR" sz="140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9475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06FDF2-BE3F-252C-E55B-0DC278248AA6}"/>
              </a:ext>
            </a:extLst>
          </p:cNvPr>
          <p:cNvSpPr txBox="1"/>
          <p:nvPr/>
        </p:nvSpPr>
        <p:spPr>
          <a:xfrm>
            <a:off x="955933" y="1598341"/>
            <a:ext cx="1801091" cy="646331"/>
          </a:xfrm>
          <a:prstGeom prst="rect">
            <a:avLst/>
          </a:prstGeom>
          <a:noFill/>
        </p:spPr>
        <p:txBody>
          <a:bodyPr wrap="square" rtlCol="0">
            <a:spAutoFit/>
          </a:bodyPr>
          <a:lstStyle/>
          <a:p>
            <a:r>
              <a:rPr lang="pt-BR" sz="3600" b="1">
                <a:solidFill>
                  <a:schemeClr val="bg1"/>
                </a:solidFill>
                <a:latin typeface="Verdana" panose="020B0604030504040204" pitchFamily="34" charset="0"/>
                <a:ea typeface="Verdana" panose="020B0604030504040204" pitchFamily="34" charset="0"/>
              </a:rPr>
              <a:t>TEMA</a:t>
            </a:r>
          </a:p>
        </p:txBody>
      </p:sp>
      <p:sp>
        <p:nvSpPr>
          <p:cNvPr id="4" name="CaixaDeTexto 3">
            <a:extLst>
              <a:ext uri="{FF2B5EF4-FFF2-40B4-BE49-F238E27FC236}">
                <a16:creationId xmlns:a16="http://schemas.microsoft.com/office/drawing/2014/main" id="{95F2FDD0-146F-9759-0548-C7126D34820E}"/>
              </a:ext>
            </a:extLst>
          </p:cNvPr>
          <p:cNvSpPr txBox="1"/>
          <p:nvPr/>
        </p:nvSpPr>
        <p:spPr>
          <a:xfrm>
            <a:off x="928254" y="2586073"/>
            <a:ext cx="5541820" cy="830997"/>
          </a:xfrm>
          <a:prstGeom prst="rect">
            <a:avLst/>
          </a:prstGeom>
          <a:noFill/>
        </p:spPr>
        <p:txBody>
          <a:bodyPr wrap="square" lIns="91440" tIns="45720" rIns="91440" bIns="45720" rtlCol="0" anchor="t">
            <a:spAutoFit/>
          </a:bodyPr>
          <a:lstStyle/>
          <a:p>
            <a:pPr algn="just"/>
            <a:r>
              <a:rPr lang="pt-BR" sz="1600" dirty="0">
                <a:solidFill>
                  <a:schemeClr val="bg1"/>
                </a:solidFill>
                <a:latin typeface="Verdana" panose="020B0604030504040204" pitchFamily="34" charset="0"/>
                <a:ea typeface="Verdana" panose="020B0604030504040204" pitchFamily="34" charset="0"/>
              </a:rPr>
              <a:t>Elaboração de um sistema IoT para monitoramento de crianças e animais em veículos por meio de sensores inteligentes.</a:t>
            </a:r>
          </a:p>
        </p:txBody>
      </p:sp>
      <p:sp>
        <p:nvSpPr>
          <p:cNvPr id="7" name="CaixaDeTexto 6">
            <a:extLst>
              <a:ext uri="{FF2B5EF4-FFF2-40B4-BE49-F238E27FC236}">
                <a16:creationId xmlns:a16="http://schemas.microsoft.com/office/drawing/2014/main" id="{D8698340-5921-68B8-DFE3-F5BDB567409C}"/>
              </a:ext>
            </a:extLst>
          </p:cNvPr>
          <p:cNvSpPr txBox="1"/>
          <p:nvPr/>
        </p:nvSpPr>
        <p:spPr>
          <a:xfrm>
            <a:off x="8239031" y="5136548"/>
            <a:ext cx="2238469"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a:solidFill>
                  <a:schemeClr val="bg1"/>
                </a:solidFill>
                <a:effectLst/>
                <a:latin typeface="Verdana" panose="020B0604030504040204" pitchFamily="34" charset="0"/>
                <a:ea typeface="Verdana" panose="020B0604030504040204" pitchFamily="34" charset="0"/>
              </a:rPr>
              <a:t>Do próprio autor, 2025.</a:t>
            </a:r>
            <a:endParaRPr lang="pt-BR" sz="1000">
              <a:solidFill>
                <a:schemeClr val="bg1"/>
              </a:solidFill>
              <a:latin typeface="Verdana" panose="020B0604030504040204" pitchFamily="34" charset="0"/>
              <a:ea typeface="Verdana" panose="020B0604030504040204" pitchFamily="34" charset="0"/>
            </a:endParaRPr>
          </a:p>
        </p:txBody>
      </p:sp>
      <p:pic>
        <p:nvPicPr>
          <p:cNvPr id="10" name="Imagem 9" descr="Logotipo&#10;&#10;O conteúdo gerado por IA pode estar incorreto.">
            <a:extLst>
              <a:ext uri="{FF2B5EF4-FFF2-40B4-BE49-F238E27FC236}">
                <a16:creationId xmlns:a16="http://schemas.microsoft.com/office/drawing/2014/main" id="{3E250119-B60E-A58E-35E8-9F550D801E0A}"/>
              </a:ext>
            </a:extLst>
          </p:cNvPr>
          <p:cNvPicPr>
            <a:picLocks noChangeAspect="1"/>
          </p:cNvPicPr>
          <p:nvPr/>
        </p:nvPicPr>
        <p:blipFill>
          <a:blip r:embed="rId3"/>
          <a:stretch>
            <a:fillRect/>
          </a:stretch>
        </p:blipFill>
        <p:spPr>
          <a:xfrm>
            <a:off x="7629293" y="1598341"/>
            <a:ext cx="3363954" cy="3298904"/>
          </a:xfrm>
          <a:prstGeom prst="ellipse">
            <a:avLst/>
          </a:prstGeom>
          <a:ln w="63500" cap="rnd">
            <a:solidFill>
              <a:srgbClr val="203257"/>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6318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206FDF2-BE3F-252C-E55B-0DC278248AA6}"/>
              </a:ext>
            </a:extLst>
          </p:cNvPr>
          <p:cNvSpPr txBox="1"/>
          <p:nvPr/>
        </p:nvSpPr>
        <p:spPr>
          <a:xfrm>
            <a:off x="928254" y="719676"/>
            <a:ext cx="7138060" cy="1200329"/>
          </a:xfrm>
          <a:prstGeom prst="rect">
            <a:avLst/>
          </a:prstGeom>
          <a:noFill/>
        </p:spPr>
        <p:txBody>
          <a:bodyPr wrap="square" rtlCol="0">
            <a:spAutoFit/>
          </a:bodyPr>
          <a:lstStyle/>
          <a:p>
            <a:r>
              <a:rPr lang="pt-BR" sz="3600" b="1" dirty="0">
                <a:solidFill>
                  <a:schemeClr val="bg1"/>
                </a:solidFill>
                <a:latin typeface="Verdana" panose="020B0604030504040204" pitchFamily="34" charset="0"/>
                <a:ea typeface="Verdana" panose="020B0604030504040204" pitchFamily="34" charset="0"/>
              </a:rPr>
              <a:t>OBJETIVO GERAL E OBJETIVOS ESPECÍFICOS</a:t>
            </a:r>
          </a:p>
        </p:txBody>
      </p:sp>
      <p:sp>
        <p:nvSpPr>
          <p:cNvPr id="3" name="CaixaDeTexto 2">
            <a:extLst>
              <a:ext uri="{FF2B5EF4-FFF2-40B4-BE49-F238E27FC236}">
                <a16:creationId xmlns:a16="http://schemas.microsoft.com/office/drawing/2014/main" id="{279040DC-9805-D0C2-5042-78A57F571B9B}"/>
              </a:ext>
            </a:extLst>
          </p:cNvPr>
          <p:cNvSpPr txBox="1"/>
          <p:nvPr/>
        </p:nvSpPr>
        <p:spPr>
          <a:xfrm>
            <a:off x="866035" y="3645937"/>
            <a:ext cx="5541820"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dirty="0">
                <a:solidFill>
                  <a:schemeClr val="bg1"/>
                </a:solidFill>
                <a:effectLst/>
                <a:latin typeface="Verdana" panose="020B0604030504040204" pitchFamily="34" charset="0"/>
                <a:ea typeface="Verdana" panose="020B0604030504040204" pitchFamily="34" charset="0"/>
              </a:rPr>
              <a:t>Examinar os casos já registrados desses esquecimentos;</a:t>
            </a:r>
          </a:p>
        </p:txBody>
      </p:sp>
      <p:sp>
        <p:nvSpPr>
          <p:cNvPr id="5" name="CaixaDeTexto 4">
            <a:extLst>
              <a:ext uri="{FF2B5EF4-FFF2-40B4-BE49-F238E27FC236}">
                <a16:creationId xmlns:a16="http://schemas.microsoft.com/office/drawing/2014/main" id="{0DA419ED-0C9B-68F7-6E45-9CCA78AB9EC1}"/>
              </a:ext>
            </a:extLst>
          </p:cNvPr>
          <p:cNvSpPr txBox="1"/>
          <p:nvPr/>
        </p:nvSpPr>
        <p:spPr>
          <a:xfrm>
            <a:off x="812512" y="5194955"/>
            <a:ext cx="5541820" cy="830997"/>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dirty="0">
                <a:solidFill>
                  <a:schemeClr val="bg1"/>
                </a:solidFill>
                <a:effectLst/>
                <a:latin typeface="Verdana" panose="020B0604030504040204" pitchFamily="34" charset="0"/>
                <a:ea typeface="Verdana" panose="020B0604030504040204" pitchFamily="34" charset="0"/>
              </a:rPr>
              <a:t>Capacitar o dispositivo para identificar a presença do responsável durante a condução e proximidade do veículo; </a:t>
            </a:r>
          </a:p>
        </p:txBody>
      </p:sp>
      <p:sp>
        <p:nvSpPr>
          <p:cNvPr id="8" name="CaixaDeTexto 7">
            <a:extLst>
              <a:ext uri="{FF2B5EF4-FFF2-40B4-BE49-F238E27FC236}">
                <a16:creationId xmlns:a16="http://schemas.microsoft.com/office/drawing/2014/main" id="{B2FADDB5-9C0E-3964-5757-F35E06780B44}"/>
              </a:ext>
            </a:extLst>
          </p:cNvPr>
          <p:cNvSpPr txBox="1"/>
          <p:nvPr/>
        </p:nvSpPr>
        <p:spPr>
          <a:xfrm>
            <a:off x="8998529" y="5487344"/>
            <a:ext cx="1856509" cy="246221"/>
          </a:xfrm>
          <a:prstGeom prst="rect">
            <a:avLst/>
          </a:prstGeom>
          <a:noFill/>
        </p:spPr>
        <p:txBody>
          <a:bodyPr wrap="square" rtlCol="0">
            <a:spAutoFit/>
          </a:bodyPr>
          <a:lstStyle/>
          <a:p>
            <a:pPr algn="just"/>
            <a:r>
              <a:rPr lang="pt-BR" sz="1000">
                <a:latin typeface="Verdana" panose="020B0604030504040204" pitchFamily="34" charset="0"/>
                <a:ea typeface="Verdana" panose="020B0604030504040204" pitchFamily="34" charset="0"/>
              </a:rPr>
              <a:t>Fonte: link</a:t>
            </a:r>
          </a:p>
        </p:txBody>
      </p:sp>
      <p:sp>
        <p:nvSpPr>
          <p:cNvPr id="6" name="CaixaDeTexto 5">
            <a:extLst>
              <a:ext uri="{FF2B5EF4-FFF2-40B4-BE49-F238E27FC236}">
                <a16:creationId xmlns:a16="http://schemas.microsoft.com/office/drawing/2014/main" id="{7B283014-6C18-14CF-266E-963626E3CD9A}"/>
              </a:ext>
            </a:extLst>
          </p:cNvPr>
          <p:cNvSpPr txBox="1"/>
          <p:nvPr/>
        </p:nvSpPr>
        <p:spPr>
          <a:xfrm>
            <a:off x="812512" y="4420446"/>
            <a:ext cx="5541820" cy="584775"/>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a:solidFill>
                  <a:schemeClr val="bg1"/>
                </a:solidFill>
                <a:effectLst/>
                <a:latin typeface="Verdana" panose="020B0604030504040204" pitchFamily="34" charset="0"/>
                <a:ea typeface="Verdana" panose="020B0604030504040204" pitchFamily="34" charset="0"/>
              </a:rPr>
              <a:t>Tornar o dispositivo responsável por identificar a presença de criança e animais no automóvel;</a:t>
            </a:r>
          </a:p>
        </p:txBody>
      </p:sp>
      <p:pic>
        <p:nvPicPr>
          <p:cNvPr id="14" name="Imagem 13" descr="Diagrama&#10;&#10;O conteúdo gerado por IA pode estar incorreto.">
            <a:extLst>
              <a:ext uri="{FF2B5EF4-FFF2-40B4-BE49-F238E27FC236}">
                <a16:creationId xmlns:a16="http://schemas.microsoft.com/office/drawing/2014/main" id="{33B72445-D1ED-F5C5-D802-D240DE9FE410}"/>
              </a:ext>
            </a:extLst>
          </p:cNvPr>
          <p:cNvPicPr>
            <a:picLocks noChangeAspect="1"/>
          </p:cNvPicPr>
          <p:nvPr/>
        </p:nvPicPr>
        <p:blipFill>
          <a:blip r:embed="rId3"/>
          <a:stretch>
            <a:fillRect/>
          </a:stretch>
        </p:blipFill>
        <p:spPr>
          <a:xfrm>
            <a:off x="7499900" y="1427276"/>
            <a:ext cx="3570177" cy="3570177"/>
          </a:xfrm>
          <a:prstGeom prst="rect">
            <a:avLst/>
          </a:prstGeom>
        </p:spPr>
      </p:pic>
      <p:sp>
        <p:nvSpPr>
          <p:cNvPr id="15" name="CaixaDeTexto 14">
            <a:extLst>
              <a:ext uri="{FF2B5EF4-FFF2-40B4-BE49-F238E27FC236}">
                <a16:creationId xmlns:a16="http://schemas.microsoft.com/office/drawing/2014/main" id="{08030A67-043B-B24F-27A3-9762F337C5DE}"/>
              </a:ext>
            </a:extLst>
          </p:cNvPr>
          <p:cNvSpPr txBox="1"/>
          <p:nvPr/>
        </p:nvSpPr>
        <p:spPr>
          <a:xfrm>
            <a:off x="8472188" y="5119288"/>
            <a:ext cx="1856509"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Storyset</a:t>
            </a:r>
            <a:r>
              <a:rPr lang="pt-BR" sz="1000">
                <a:solidFill>
                  <a:schemeClr val="bg1"/>
                </a:solidFill>
                <a:latin typeface="Verdana" panose="020B0604030504040204" pitchFamily="34" charset="0"/>
                <a:ea typeface="Verdana" panose="020B0604030504040204" pitchFamily="34" charset="0"/>
              </a:rPr>
              <a:t>, 2022.</a:t>
            </a:r>
          </a:p>
        </p:txBody>
      </p:sp>
      <p:sp>
        <p:nvSpPr>
          <p:cNvPr id="4" name="CaixaDeTexto 3">
            <a:extLst>
              <a:ext uri="{FF2B5EF4-FFF2-40B4-BE49-F238E27FC236}">
                <a16:creationId xmlns:a16="http://schemas.microsoft.com/office/drawing/2014/main" id="{E3808A6F-3B80-75CF-ADF1-16A6FB11FE96}"/>
              </a:ext>
            </a:extLst>
          </p:cNvPr>
          <p:cNvSpPr txBox="1"/>
          <p:nvPr/>
        </p:nvSpPr>
        <p:spPr>
          <a:xfrm>
            <a:off x="866035" y="2109739"/>
            <a:ext cx="5541820" cy="1323439"/>
          </a:xfrm>
          <a:prstGeom prst="rect">
            <a:avLst/>
          </a:prstGeom>
          <a:noFill/>
        </p:spPr>
        <p:txBody>
          <a:bodyPr wrap="square" rtlCol="0">
            <a:spAutoFit/>
          </a:bodyPr>
          <a:lstStyle/>
          <a:p>
            <a:pPr algn="just"/>
            <a:r>
              <a:rPr lang="pt-BR" sz="1600" dirty="0">
                <a:solidFill>
                  <a:schemeClr val="bg1"/>
                </a:solidFill>
                <a:latin typeface="Verdana" panose="020B0604030504040204" pitchFamily="34" charset="0"/>
                <a:ea typeface="Verdana" panose="020B0604030504040204" pitchFamily="34" charset="0"/>
              </a:rPr>
              <a:t>Desenvolver um sistema IoT para monitoramento de crianças e animais deixados em veículos, visando prevenir situações de esquecimento e aumentar a segurança por meio do envio de alertas ao responsável.</a:t>
            </a:r>
            <a:endParaRPr lang="pt-BR" sz="1600" b="0" i="0" dirty="0">
              <a:solidFill>
                <a:schemeClr val="bg1"/>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8872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3CB6E-A6C0-4689-2386-D647840A5937}"/>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01470620-02CE-0E12-D7DE-B7A09E5ED7A3}"/>
              </a:ext>
            </a:extLst>
          </p:cNvPr>
          <p:cNvSpPr txBox="1"/>
          <p:nvPr/>
        </p:nvSpPr>
        <p:spPr>
          <a:xfrm>
            <a:off x="928255" y="719676"/>
            <a:ext cx="5320146" cy="1200329"/>
          </a:xfrm>
          <a:prstGeom prst="rect">
            <a:avLst/>
          </a:prstGeom>
          <a:noFill/>
        </p:spPr>
        <p:txBody>
          <a:bodyPr wrap="square" rtlCol="0">
            <a:spAutoFit/>
          </a:bodyPr>
          <a:lstStyle/>
          <a:p>
            <a:r>
              <a:rPr lang="pt-BR" sz="3600" b="1" dirty="0">
                <a:solidFill>
                  <a:schemeClr val="bg1"/>
                </a:solidFill>
                <a:latin typeface="Verdana" panose="020B0604030504040204" pitchFamily="34" charset="0"/>
                <a:ea typeface="Verdana" panose="020B0604030504040204" pitchFamily="34" charset="0"/>
              </a:rPr>
              <a:t>OBJETIVOS ESPECÍFICOS</a:t>
            </a:r>
          </a:p>
        </p:txBody>
      </p:sp>
      <p:sp>
        <p:nvSpPr>
          <p:cNvPr id="8" name="CaixaDeTexto 7">
            <a:extLst>
              <a:ext uri="{FF2B5EF4-FFF2-40B4-BE49-F238E27FC236}">
                <a16:creationId xmlns:a16="http://schemas.microsoft.com/office/drawing/2014/main" id="{96CDA518-87E0-8044-8DBB-7B53A4F9A33A}"/>
              </a:ext>
            </a:extLst>
          </p:cNvPr>
          <p:cNvSpPr txBox="1"/>
          <p:nvPr/>
        </p:nvSpPr>
        <p:spPr>
          <a:xfrm>
            <a:off x="8998529" y="5487344"/>
            <a:ext cx="1856509" cy="246221"/>
          </a:xfrm>
          <a:prstGeom prst="rect">
            <a:avLst/>
          </a:prstGeom>
          <a:noFill/>
        </p:spPr>
        <p:txBody>
          <a:bodyPr wrap="square" rtlCol="0">
            <a:spAutoFit/>
          </a:bodyPr>
          <a:lstStyle/>
          <a:p>
            <a:pPr algn="just"/>
            <a:r>
              <a:rPr lang="pt-BR" sz="1000">
                <a:latin typeface="Verdana" panose="020B0604030504040204" pitchFamily="34" charset="0"/>
                <a:ea typeface="Verdana" panose="020B0604030504040204" pitchFamily="34" charset="0"/>
              </a:rPr>
              <a:t>Fonte: link</a:t>
            </a:r>
          </a:p>
        </p:txBody>
      </p:sp>
      <p:sp>
        <p:nvSpPr>
          <p:cNvPr id="6" name="CaixaDeTexto 5">
            <a:extLst>
              <a:ext uri="{FF2B5EF4-FFF2-40B4-BE49-F238E27FC236}">
                <a16:creationId xmlns:a16="http://schemas.microsoft.com/office/drawing/2014/main" id="{4A00427A-C6B0-035D-81DE-7BC48DA9E79F}"/>
              </a:ext>
            </a:extLst>
          </p:cNvPr>
          <p:cNvSpPr txBox="1"/>
          <p:nvPr/>
        </p:nvSpPr>
        <p:spPr>
          <a:xfrm>
            <a:off x="928254" y="2865308"/>
            <a:ext cx="5541820"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a:solidFill>
                  <a:schemeClr val="bg1"/>
                </a:solidFill>
                <a:effectLst/>
                <a:latin typeface="Verdana" panose="020B0604030504040204" pitchFamily="34" charset="0"/>
                <a:ea typeface="Verdana" panose="020B0604030504040204" pitchFamily="34" charset="0"/>
              </a:rPr>
              <a:t>Otimizar o tempo de resposta do sistema;</a:t>
            </a:r>
          </a:p>
        </p:txBody>
      </p:sp>
      <p:sp>
        <p:nvSpPr>
          <p:cNvPr id="9" name="CaixaDeTexto 8">
            <a:extLst>
              <a:ext uri="{FF2B5EF4-FFF2-40B4-BE49-F238E27FC236}">
                <a16:creationId xmlns:a16="http://schemas.microsoft.com/office/drawing/2014/main" id="{43CA300B-3479-54C2-6949-EFAF50F81111}"/>
              </a:ext>
            </a:extLst>
          </p:cNvPr>
          <p:cNvSpPr txBox="1"/>
          <p:nvPr/>
        </p:nvSpPr>
        <p:spPr>
          <a:xfrm>
            <a:off x="928254" y="3451983"/>
            <a:ext cx="5541820"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a:solidFill>
                  <a:schemeClr val="bg1"/>
                </a:solidFill>
                <a:effectLst/>
                <a:latin typeface="Verdana" panose="020B0604030504040204" pitchFamily="34" charset="0"/>
                <a:ea typeface="Verdana" panose="020B0604030504040204" pitchFamily="34" charset="0"/>
              </a:rPr>
              <a:t>Estruturar e modelar o hardware do dispositivo.</a:t>
            </a:r>
          </a:p>
        </p:txBody>
      </p:sp>
      <p:sp>
        <p:nvSpPr>
          <p:cNvPr id="10" name="CaixaDeTexto 9">
            <a:extLst>
              <a:ext uri="{FF2B5EF4-FFF2-40B4-BE49-F238E27FC236}">
                <a16:creationId xmlns:a16="http://schemas.microsoft.com/office/drawing/2014/main" id="{75FBBBAD-0FE3-D4F6-FB18-7AD306834CCC}"/>
              </a:ext>
            </a:extLst>
          </p:cNvPr>
          <p:cNvSpPr txBox="1"/>
          <p:nvPr/>
        </p:nvSpPr>
        <p:spPr>
          <a:xfrm>
            <a:off x="928254" y="2278633"/>
            <a:ext cx="5541820" cy="338554"/>
          </a:xfrm>
          <a:prstGeom prst="rect">
            <a:avLst/>
          </a:prstGeom>
          <a:noFill/>
        </p:spPr>
        <p:txBody>
          <a:bodyPr wrap="square" rtlCol="0">
            <a:spAutoFit/>
          </a:bodyPr>
          <a:lstStyle/>
          <a:p>
            <a:pPr marL="285750" indent="-285750" algn="just">
              <a:buFont typeface="Arial" panose="020B0604020202020204" pitchFamily="34" charset="0"/>
              <a:buChar char="•"/>
            </a:pPr>
            <a:r>
              <a:rPr lang="pt-BR" sz="1600" b="0" i="0">
                <a:solidFill>
                  <a:schemeClr val="bg1"/>
                </a:solidFill>
                <a:effectLst/>
                <a:latin typeface="Verdana" panose="020B0604030504040204" pitchFamily="34" charset="0"/>
                <a:ea typeface="Verdana" panose="020B0604030504040204" pitchFamily="34" charset="0"/>
              </a:rPr>
              <a:t>Produzir alertas inteligentes;</a:t>
            </a:r>
          </a:p>
        </p:txBody>
      </p:sp>
      <p:pic>
        <p:nvPicPr>
          <p:cNvPr id="12" name="Imagem 11" descr="Forma&#10;&#10;O conteúdo gerado por IA pode estar incorreto.">
            <a:extLst>
              <a:ext uri="{FF2B5EF4-FFF2-40B4-BE49-F238E27FC236}">
                <a16:creationId xmlns:a16="http://schemas.microsoft.com/office/drawing/2014/main" id="{003B5C15-27E4-9E37-C802-B5392C1C5DCE}"/>
              </a:ext>
            </a:extLst>
          </p:cNvPr>
          <p:cNvPicPr>
            <a:picLocks noChangeAspect="1"/>
          </p:cNvPicPr>
          <p:nvPr/>
        </p:nvPicPr>
        <p:blipFill>
          <a:blip r:embed="rId3"/>
          <a:stretch>
            <a:fillRect/>
          </a:stretch>
        </p:blipFill>
        <p:spPr>
          <a:xfrm>
            <a:off x="7229996" y="1435329"/>
            <a:ext cx="3537065" cy="3537065"/>
          </a:xfrm>
          <a:prstGeom prst="rect">
            <a:avLst/>
          </a:prstGeom>
        </p:spPr>
      </p:pic>
      <p:sp>
        <p:nvSpPr>
          <p:cNvPr id="4" name="CaixaDeTexto 3">
            <a:extLst>
              <a:ext uri="{FF2B5EF4-FFF2-40B4-BE49-F238E27FC236}">
                <a16:creationId xmlns:a16="http://schemas.microsoft.com/office/drawing/2014/main" id="{F61D08E6-3301-2A4C-F55E-15FDA28DC031}"/>
              </a:ext>
            </a:extLst>
          </p:cNvPr>
          <p:cNvSpPr txBox="1"/>
          <p:nvPr/>
        </p:nvSpPr>
        <p:spPr>
          <a:xfrm>
            <a:off x="8497588" y="4849283"/>
            <a:ext cx="1856509"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Storyset</a:t>
            </a:r>
            <a:r>
              <a:rPr lang="pt-BR" sz="1000">
                <a:solidFill>
                  <a:schemeClr val="bg1"/>
                </a:solidFill>
                <a:latin typeface="Verdana" panose="020B0604030504040204" pitchFamily="34" charset="0"/>
                <a:ea typeface="Verdana" panose="020B0604030504040204" pitchFamily="34" charset="0"/>
              </a:rPr>
              <a:t>, 2022.</a:t>
            </a:r>
          </a:p>
        </p:txBody>
      </p:sp>
    </p:spTree>
    <p:extLst>
      <p:ext uri="{BB962C8B-B14F-4D97-AF65-F5344CB8AC3E}">
        <p14:creationId xmlns:p14="http://schemas.microsoft.com/office/powerpoint/2010/main" val="48289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uxograma: Conector 23">
            <a:extLst>
              <a:ext uri="{FF2B5EF4-FFF2-40B4-BE49-F238E27FC236}">
                <a16:creationId xmlns:a16="http://schemas.microsoft.com/office/drawing/2014/main" id="{90857609-E17C-5547-3624-CC5480B7A2E8}"/>
              </a:ext>
            </a:extLst>
          </p:cNvPr>
          <p:cNvSpPr/>
          <p:nvPr/>
        </p:nvSpPr>
        <p:spPr>
          <a:xfrm>
            <a:off x="1832644" y="3877037"/>
            <a:ext cx="2111481" cy="2090056"/>
          </a:xfrm>
          <a:prstGeom prst="flowChartConnecto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Fluxograma: Conector 21">
            <a:extLst>
              <a:ext uri="{FF2B5EF4-FFF2-40B4-BE49-F238E27FC236}">
                <a16:creationId xmlns:a16="http://schemas.microsoft.com/office/drawing/2014/main" id="{073AA696-B867-FC94-C66D-747D6C623810}"/>
              </a:ext>
            </a:extLst>
          </p:cNvPr>
          <p:cNvSpPr/>
          <p:nvPr/>
        </p:nvSpPr>
        <p:spPr>
          <a:xfrm>
            <a:off x="5506208" y="1579296"/>
            <a:ext cx="2111481" cy="2090056"/>
          </a:xfrm>
          <a:prstGeom prst="flowChartConnecto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Fluxograma: Conector 22">
            <a:extLst>
              <a:ext uri="{FF2B5EF4-FFF2-40B4-BE49-F238E27FC236}">
                <a16:creationId xmlns:a16="http://schemas.microsoft.com/office/drawing/2014/main" id="{514D6AF9-D570-C6FB-9BD5-CEB8B34A3BE0}"/>
              </a:ext>
            </a:extLst>
          </p:cNvPr>
          <p:cNvSpPr/>
          <p:nvPr/>
        </p:nvSpPr>
        <p:spPr>
          <a:xfrm>
            <a:off x="6903071" y="3908690"/>
            <a:ext cx="2111481" cy="2090056"/>
          </a:xfrm>
          <a:prstGeom prst="flowChartConnecto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luxograma: Conector 3">
            <a:extLst>
              <a:ext uri="{FF2B5EF4-FFF2-40B4-BE49-F238E27FC236}">
                <a16:creationId xmlns:a16="http://schemas.microsoft.com/office/drawing/2014/main" id="{3F43D3B4-D742-E227-D3A2-6758C804077C}"/>
              </a:ext>
            </a:extLst>
          </p:cNvPr>
          <p:cNvSpPr/>
          <p:nvPr/>
        </p:nvSpPr>
        <p:spPr>
          <a:xfrm>
            <a:off x="388331" y="1491700"/>
            <a:ext cx="2111481" cy="2090056"/>
          </a:xfrm>
          <a:prstGeom prst="flowChartConnecto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4206FDF2-BE3F-252C-E55B-0DC278248AA6}"/>
              </a:ext>
            </a:extLst>
          </p:cNvPr>
          <p:cNvSpPr txBox="1"/>
          <p:nvPr/>
        </p:nvSpPr>
        <p:spPr>
          <a:xfrm>
            <a:off x="2890787" y="738804"/>
            <a:ext cx="5874328" cy="646331"/>
          </a:xfrm>
          <a:prstGeom prst="rect">
            <a:avLst/>
          </a:prstGeom>
          <a:noFill/>
        </p:spPr>
        <p:txBody>
          <a:bodyPr wrap="square" rtlCol="0">
            <a:spAutoFit/>
          </a:bodyPr>
          <a:lstStyle/>
          <a:p>
            <a:pPr algn="ctr"/>
            <a:r>
              <a:rPr lang="pt-BR" sz="3600" b="1">
                <a:solidFill>
                  <a:schemeClr val="bg1"/>
                </a:solidFill>
                <a:latin typeface="Verdana" panose="020B0604030504040204" pitchFamily="34" charset="0"/>
                <a:ea typeface="Verdana" panose="020B0604030504040204" pitchFamily="34" charset="0"/>
              </a:rPr>
              <a:t>METODOLOGIA</a:t>
            </a:r>
          </a:p>
        </p:txBody>
      </p:sp>
      <p:sp>
        <p:nvSpPr>
          <p:cNvPr id="8" name="CaixaDeTexto 7">
            <a:extLst>
              <a:ext uri="{FF2B5EF4-FFF2-40B4-BE49-F238E27FC236}">
                <a16:creationId xmlns:a16="http://schemas.microsoft.com/office/drawing/2014/main" id="{B2FADDB5-9C0E-3964-5757-F35E06780B44}"/>
              </a:ext>
            </a:extLst>
          </p:cNvPr>
          <p:cNvSpPr txBox="1"/>
          <p:nvPr/>
        </p:nvSpPr>
        <p:spPr>
          <a:xfrm>
            <a:off x="2478387" y="2027670"/>
            <a:ext cx="2776548" cy="1077218"/>
          </a:xfrm>
          <a:prstGeom prst="rect">
            <a:avLst/>
          </a:prstGeom>
          <a:noFill/>
        </p:spPr>
        <p:txBody>
          <a:bodyPr wrap="square" rtlCol="0">
            <a:spAutoFit/>
          </a:bodyPr>
          <a:lstStyle/>
          <a:p>
            <a:pPr algn="ctr"/>
            <a:r>
              <a:rPr lang="pt-BR" sz="1600">
                <a:solidFill>
                  <a:schemeClr val="bg1"/>
                </a:solidFill>
                <a:effectLst/>
                <a:latin typeface="Verdana" panose="020B0604030504040204" pitchFamily="34" charset="0"/>
                <a:ea typeface="Verdana" panose="020B0604030504040204" pitchFamily="34" charset="0"/>
              </a:rPr>
              <a:t>O sistema usará um ESP32 para controlar sensores e comunicações integradas</a:t>
            </a:r>
            <a:r>
              <a:rPr lang="pt-BR" sz="1600">
                <a:solidFill>
                  <a:schemeClr val="bg1"/>
                </a:solidFill>
                <a:latin typeface="Verdana" panose="020B0604030504040204" pitchFamily="34" charset="0"/>
                <a:ea typeface="Verdana" panose="020B0604030504040204" pitchFamily="34" charset="0"/>
              </a:rPr>
              <a:t>.</a:t>
            </a:r>
          </a:p>
        </p:txBody>
      </p:sp>
      <p:sp>
        <p:nvSpPr>
          <p:cNvPr id="11" name="CaixaDeTexto 10">
            <a:extLst>
              <a:ext uri="{FF2B5EF4-FFF2-40B4-BE49-F238E27FC236}">
                <a16:creationId xmlns:a16="http://schemas.microsoft.com/office/drawing/2014/main" id="{D3BFC0D2-65AF-3CB1-DD16-0EC696DB8BE5}"/>
              </a:ext>
            </a:extLst>
          </p:cNvPr>
          <p:cNvSpPr txBox="1"/>
          <p:nvPr/>
        </p:nvSpPr>
        <p:spPr>
          <a:xfrm>
            <a:off x="3919779" y="4738495"/>
            <a:ext cx="2608116" cy="830997"/>
          </a:xfrm>
          <a:prstGeom prst="rect">
            <a:avLst/>
          </a:prstGeom>
          <a:noFill/>
        </p:spPr>
        <p:txBody>
          <a:bodyPr wrap="square" rtlCol="0">
            <a:spAutoFit/>
          </a:bodyPr>
          <a:lstStyle/>
          <a:p>
            <a:pPr algn="ctr"/>
            <a:r>
              <a:rPr lang="pt-BR" sz="1600">
                <a:solidFill>
                  <a:schemeClr val="bg1"/>
                </a:solidFill>
                <a:effectLst/>
                <a:latin typeface="Verdana" panose="020B0604030504040204" pitchFamily="34" charset="0"/>
                <a:ea typeface="Verdana" panose="020B0604030504040204" pitchFamily="34" charset="0"/>
              </a:rPr>
              <a:t> A detecção de peso na </a:t>
            </a:r>
            <a:r>
              <a:rPr lang="pt-BR" sz="1600">
                <a:solidFill>
                  <a:schemeClr val="bg1"/>
                </a:solidFill>
                <a:latin typeface="Verdana" panose="020B0604030504040204" pitchFamily="34" charset="0"/>
                <a:ea typeface="Verdana" panose="020B0604030504040204" pitchFamily="34" charset="0"/>
              </a:rPr>
              <a:t>almofada</a:t>
            </a:r>
            <a:r>
              <a:rPr lang="pt-BR" sz="1600">
                <a:solidFill>
                  <a:schemeClr val="bg1"/>
                </a:solidFill>
                <a:effectLst/>
                <a:latin typeface="Verdana" panose="020B0604030504040204" pitchFamily="34" charset="0"/>
                <a:ea typeface="Verdana" panose="020B0604030504040204" pitchFamily="34" charset="0"/>
              </a:rPr>
              <a:t> será feita com célula de carga.</a:t>
            </a:r>
            <a:endParaRPr lang="pt-BR" sz="1600">
              <a:solidFill>
                <a:schemeClr val="bg1"/>
              </a:solidFill>
              <a:latin typeface="Verdana" panose="020B0604030504040204" pitchFamily="34" charset="0"/>
              <a:ea typeface="Verdana" panose="020B0604030504040204" pitchFamily="34" charset="0"/>
            </a:endParaRPr>
          </a:p>
        </p:txBody>
      </p:sp>
      <p:sp>
        <p:nvSpPr>
          <p:cNvPr id="13" name="CaixaDeTexto 12">
            <a:extLst>
              <a:ext uri="{FF2B5EF4-FFF2-40B4-BE49-F238E27FC236}">
                <a16:creationId xmlns:a16="http://schemas.microsoft.com/office/drawing/2014/main" id="{7DD5E0BA-BA2A-60C6-2A51-F0AD733D8631}"/>
              </a:ext>
            </a:extLst>
          </p:cNvPr>
          <p:cNvSpPr txBox="1"/>
          <p:nvPr/>
        </p:nvSpPr>
        <p:spPr>
          <a:xfrm>
            <a:off x="7617689" y="2027670"/>
            <a:ext cx="3249338" cy="1077218"/>
          </a:xfrm>
          <a:prstGeom prst="rect">
            <a:avLst/>
          </a:prstGeom>
          <a:noFill/>
        </p:spPr>
        <p:txBody>
          <a:bodyPr wrap="square" rtlCol="0">
            <a:spAutoFit/>
          </a:bodyPr>
          <a:lstStyle/>
          <a:p>
            <a:pPr algn="ctr"/>
            <a:r>
              <a:rPr lang="pt-BR" sz="1600">
                <a:solidFill>
                  <a:schemeClr val="bg1"/>
                </a:solidFill>
                <a:effectLst/>
                <a:latin typeface="Verdana" panose="020B0604030504040204" pitchFamily="34" charset="0"/>
                <a:ea typeface="Verdana" panose="020B0604030504040204" pitchFamily="34" charset="0"/>
              </a:rPr>
              <a:t> O sensor MPU6050 identificará movimentos para confirmar presença real na almofada.</a:t>
            </a:r>
            <a:endParaRPr lang="pt-BR" sz="1600">
              <a:solidFill>
                <a:schemeClr val="bg1"/>
              </a:solidFill>
              <a:latin typeface="Verdana" panose="020B0604030504040204" pitchFamily="34" charset="0"/>
              <a:ea typeface="Verdana" panose="020B0604030504040204" pitchFamily="34" charset="0"/>
            </a:endParaRPr>
          </a:p>
        </p:txBody>
      </p:sp>
      <p:sp>
        <p:nvSpPr>
          <p:cNvPr id="15" name="CaixaDeTexto 14">
            <a:extLst>
              <a:ext uri="{FF2B5EF4-FFF2-40B4-BE49-F238E27FC236}">
                <a16:creationId xmlns:a16="http://schemas.microsoft.com/office/drawing/2014/main" id="{EBDAAC95-D37D-869B-E6CF-D4D114B4C2D0}"/>
              </a:ext>
            </a:extLst>
          </p:cNvPr>
          <p:cNvSpPr txBox="1"/>
          <p:nvPr/>
        </p:nvSpPr>
        <p:spPr>
          <a:xfrm>
            <a:off x="9014552" y="4676939"/>
            <a:ext cx="2751830" cy="1077218"/>
          </a:xfrm>
          <a:prstGeom prst="rect">
            <a:avLst/>
          </a:prstGeom>
          <a:noFill/>
        </p:spPr>
        <p:txBody>
          <a:bodyPr wrap="square" rtlCol="0">
            <a:spAutoFit/>
          </a:bodyPr>
          <a:lstStyle/>
          <a:p>
            <a:pPr algn="ctr"/>
            <a:r>
              <a:rPr lang="pt-BR" sz="1600">
                <a:solidFill>
                  <a:schemeClr val="bg1"/>
                </a:solidFill>
                <a:effectLst/>
                <a:latin typeface="Verdana" panose="020B0604030504040204" pitchFamily="34" charset="0"/>
                <a:ea typeface="Verdana" panose="020B0604030504040204" pitchFamily="34" charset="0"/>
              </a:rPr>
              <a:t> O sistema reconhecerá afastamento do responsável pela perda da conexão Bluetooth.</a:t>
            </a:r>
            <a:endParaRPr lang="pt-BR" sz="1600">
              <a:solidFill>
                <a:schemeClr val="bg1"/>
              </a:solidFill>
              <a:latin typeface="Verdana" panose="020B0604030504040204" pitchFamily="34" charset="0"/>
              <a:ea typeface="Verdana" panose="020B0604030504040204" pitchFamily="34" charset="0"/>
            </a:endParaRPr>
          </a:p>
        </p:txBody>
      </p:sp>
      <p:pic>
        <p:nvPicPr>
          <p:cNvPr id="1026" name="Picture 2" descr="ESP32 - WiFi + Bluetooth">
            <a:extLst>
              <a:ext uri="{FF2B5EF4-FFF2-40B4-BE49-F238E27FC236}">
                <a16:creationId xmlns:a16="http://schemas.microsoft.com/office/drawing/2014/main" id="{4F7E7CBA-DC4C-A7DE-3252-092CC90CD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98" y="1479525"/>
            <a:ext cx="2090056" cy="20900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2E262D8F-862C-807E-730E-C5F75CCAC5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04" y="4145725"/>
            <a:ext cx="1637757" cy="1637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F55C2D82-4752-D206-E2A7-6CA28B641C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2560" y="1857841"/>
            <a:ext cx="1633856" cy="15249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A2B50C21-9461-1C88-E9B7-5536129573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9488" y="4143669"/>
            <a:ext cx="2818648" cy="1452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17D0C155-838C-AC82-137B-82E0A7E3C8A8}"/>
              </a:ext>
            </a:extLst>
          </p:cNvPr>
          <p:cNvSpPr txBox="1"/>
          <p:nvPr/>
        </p:nvSpPr>
        <p:spPr>
          <a:xfrm>
            <a:off x="5655606" y="3701676"/>
            <a:ext cx="1812683"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RoboCore</a:t>
            </a:r>
            <a:r>
              <a:rPr lang="pt-BR" sz="1000">
                <a:solidFill>
                  <a:schemeClr val="bg1"/>
                </a:solidFill>
                <a:latin typeface="Verdana" panose="020B0604030504040204" pitchFamily="34" charset="0"/>
                <a:ea typeface="Verdana" panose="020B0604030504040204" pitchFamily="34" charset="0"/>
              </a:rPr>
              <a:t>, 2025.</a:t>
            </a:r>
          </a:p>
        </p:txBody>
      </p:sp>
      <p:sp>
        <p:nvSpPr>
          <p:cNvPr id="26" name="CaixaDeTexto 25">
            <a:extLst>
              <a:ext uri="{FF2B5EF4-FFF2-40B4-BE49-F238E27FC236}">
                <a16:creationId xmlns:a16="http://schemas.microsoft.com/office/drawing/2014/main" id="{0FED6EEF-5DEF-DEE5-E31B-2B80C020FAC4}"/>
              </a:ext>
            </a:extLst>
          </p:cNvPr>
          <p:cNvSpPr txBox="1"/>
          <p:nvPr/>
        </p:nvSpPr>
        <p:spPr>
          <a:xfrm>
            <a:off x="7211105" y="6114889"/>
            <a:ext cx="1625599"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Minew</a:t>
            </a:r>
            <a:r>
              <a:rPr lang="pt-BR" sz="1000">
                <a:solidFill>
                  <a:schemeClr val="bg1"/>
                </a:solidFill>
                <a:latin typeface="Verdana" panose="020B0604030504040204" pitchFamily="34" charset="0"/>
                <a:ea typeface="Verdana" panose="020B0604030504040204" pitchFamily="34" charset="0"/>
              </a:rPr>
              <a:t>, 2025.</a:t>
            </a:r>
          </a:p>
        </p:txBody>
      </p:sp>
      <p:sp>
        <p:nvSpPr>
          <p:cNvPr id="28" name="CaixaDeTexto 27">
            <a:extLst>
              <a:ext uri="{FF2B5EF4-FFF2-40B4-BE49-F238E27FC236}">
                <a16:creationId xmlns:a16="http://schemas.microsoft.com/office/drawing/2014/main" id="{E6C3B748-E84F-4103-AD7B-2FBD7BBF0FE9}"/>
              </a:ext>
            </a:extLst>
          </p:cNvPr>
          <p:cNvSpPr txBox="1"/>
          <p:nvPr/>
        </p:nvSpPr>
        <p:spPr>
          <a:xfrm>
            <a:off x="631271" y="3651445"/>
            <a:ext cx="1812683"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RoboCore</a:t>
            </a:r>
            <a:r>
              <a:rPr lang="pt-BR" sz="1000">
                <a:solidFill>
                  <a:schemeClr val="bg1"/>
                </a:solidFill>
                <a:latin typeface="Verdana" panose="020B0604030504040204" pitchFamily="34" charset="0"/>
                <a:ea typeface="Verdana" panose="020B0604030504040204" pitchFamily="34" charset="0"/>
              </a:rPr>
              <a:t>, 2025.</a:t>
            </a:r>
          </a:p>
        </p:txBody>
      </p:sp>
      <p:sp>
        <p:nvSpPr>
          <p:cNvPr id="3" name="CaixaDeTexto 2">
            <a:extLst>
              <a:ext uri="{FF2B5EF4-FFF2-40B4-BE49-F238E27FC236}">
                <a16:creationId xmlns:a16="http://schemas.microsoft.com/office/drawing/2014/main" id="{4B77208B-2D15-D44B-A409-0BA6C650D8DE}"/>
              </a:ext>
            </a:extLst>
          </p:cNvPr>
          <p:cNvSpPr txBox="1"/>
          <p:nvPr/>
        </p:nvSpPr>
        <p:spPr>
          <a:xfrm>
            <a:off x="2131442" y="6042783"/>
            <a:ext cx="1812683"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RoboCore</a:t>
            </a:r>
            <a:r>
              <a:rPr lang="pt-BR" sz="1000">
                <a:solidFill>
                  <a:schemeClr val="bg1"/>
                </a:solidFill>
                <a:latin typeface="Verdana" panose="020B0604030504040204" pitchFamily="34" charset="0"/>
                <a:ea typeface="Verdana" panose="020B0604030504040204" pitchFamily="34" charset="0"/>
              </a:rPr>
              <a:t>, 2025.</a:t>
            </a:r>
          </a:p>
        </p:txBody>
      </p:sp>
    </p:spTree>
    <p:extLst>
      <p:ext uri="{BB962C8B-B14F-4D97-AF65-F5344CB8AC3E}">
        <p14:creationId xmlns:p14="http://schemas.microsoft.com/office/powerpoint/2010/main" val="1748440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0060A255-6B1E-B10E-5C54-71E11FCE788F}"/>
              </a:ext>
            </a:extLst>
          </p:cNvPr>
          <p:cNvSpPr txBox="1"/>
          <p:nvPr/>
        </p:nvSpPr>
        <p:spPr>
          <a:xfrm>
            <a:off x="2403763" y="5390362"/>
            <a:ext cx="1856509" cy="246221"/>
          </a:xfrm>
          <a:prstGeom prst="rect">
            <a:avLst/>
          </a:prstGeom>
          <a:noFill/>
        </p:spPr>
        <p:txBody>
          <a:bodyPr wrap="square" rtlCol="0">
            <a:spAutoFit/>
          </a:bodyPr>
          <a:lstStyle/>
          <a:p>
            <a:pPr algn="just"/>
            <a:r>
              <a:rPr lang="pt-BR" sz="1000">
                <a:latin typeface="Verdana" panose="020B0604030504040204" pitchFamily="34" charset="0"/>
                <a:ea typeface="Verdana" panose="020B0604030504040204" pitchFamily="34" charset="0"/>
              </a:rPr>
              <a:t>Fonte: link</a:t>
            </a:r>
          </a:p>
        </p:txBody>
      </p:sp>
      <p:sp>
        <p:nvSpPr>
          <p:cNvPr id="3" name="CaixaDeTexto 2">
            <a:extLst>
              <a:ext uri="{FF2B5EF4-FFF2-40B4-BE49-F238E27FC236}">
                <a16:creationId xmlns:a16="http://schemas.microsoft.com/office/drawing/2014/main" id="{16B30B55-62E5-FFE0-CEA6-6419C8B623C2}"/>
              </a:ext>
            </a:extLst>
          </p:cNvPr>
          <p:cNvSpPr txBox="1"/>
          <p:nvPr/>
        </p:nvSpPr>
        <p:spPr>
          <a:xfrm>
            <a:off x="5708072" y="1305957"/>
            <a:ext cx="6109855" cy="1200329"/>
          </a:xfrm>
          <a:prstGeom prst="rect">
            <a:avLst/>
          </a:prstGeom>
          <a:noFill/>
        </p:spPr>
        <p:txBody>
          <a:bodyPr wrap="square" rtlCol="0">
            <a:spAutoFit/>
          </a:bodyPr>
          <a:lstStyle/>
          <a:p>
            <a:r>
              <a:rPr lang="pt-BR" sz="3600" b="1">
                <a:solidFill>
                  <a:schemeClr val="bg1"/>
                </a:solidFill>
                <a:latin typeface="Verdana" panose="020B0604030504040204" pitchFamily="34" charset="0"/>
                <a:ea typeface="Verdana" panose="020B0604030504040204" pitchFamily="34" charset="0"/>
              </a:rPr>
              <a:t>RESULTADOS ESPERADOS</a:t>
            </a:r>
          </a:p>
        </p:txBody>
      </p:sp>
      <p:sp>
        <p:nvSpPr>
          <p:cNvPr id="5" name="CaixaDeTexto 4">
            <a:extLst>
              <a:ext uri="{FF2B5EF4-FFF2-40B4-BE49-F238E27FC236}">
                <a16:creationId xmlns:a16="http://schemas.microsoft.com/office/drawing/2014/main" id="{FFC472C8-3A06-29FF-DA73-F823F2538A73}"/>
              </a:ext>
            </a:extLst>
          </p:cNvPr>
          <p:cNvSpPr txBox="1"/>
          <p:nvPr/>
        </p:nvSpPr>
        <p:spPr>
          <a:xfrm>
            <a:off x="5708072" y="2724897"/>
            <a:ext cx="5541820" cy="3293209"/>
          </a:xfrm>
          <a:prstGeom prst="rect">
            <a:avLst/>
          </a:prstGeom>
          <a:noFill/>
        </p:spPr>
        <p:txBody>
          <a:bodyPr wrap="square" rtlCol="0">
            <a:spAutoFit/>
          </a:bodyPr>
          <a:lstStyle/>
          <a:p>
            <a:pPr marL="285750" indent="-285750" algn="just">
              <a:buFont typeface="Arial" panose="020B0604020202020204" pitchFamily="34" charset="0"/>
              <a:buChar char="•"/>
            </a:pPr>
            <a:r>
              <a:rPr lang="pt-BR" sz="1600">
                <a:solidFill>
                  <a:schemeClr val="bg1"/>
                </a:solidFill>
                <a:latin typeface="Verdana" panose="020B0604030504040204" pitchFamily="34" charset="0"/>
                <a:ea typeface="Verdana" panose="020B0604030504040204" pitchFamily="34" charset="0"/>
              </a:rPr>
              <a:t>Desenvolvimento de um protótipo funcional de sistema IoT capaz de detectar a presença e movimento de crianças e animais em veículos com boa precisão;</a:t>
            </a:r>
          </a:p>
          <a:p>
            <a:pPr marL="285750" indent="-285750" algn="just">
              <a:buFont typeface="Arial" panose="020B0604020202020204" pitchFamily="34" charset="0"/>
              <a:buChar char="•"/>
            </a:pPr>
            <a:endParaRPr lang="pt-BR" sz="160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600">
                <a:solidFill>
                  <a:schemeClr val="bg1"/>
                </a:solidFill>
                <a:latin typeface="Verdana" panose="020B0604030504040204" pitchFamily="34" charset="0"/>
                <a:ea typeface="Verdana" panose="020B0604030504040204" pitchFamily="34" charset="0"/>
              </a:rPr>
              <a:t>Implementação eficaz dos mecanismos de alerta;</a:t>
            </a:r>
          </a:p>
          <a:p>
            <a:pPr marL="285750" indent="-285750">
              <a:buFont typeface="Arial" panose="020B0604020202020204" pitchFamily="34" charset="0"/>
              <a:buChar char="•"/>
            </a:pPr>
            <a:endParaRPr lang="pt-BR" sz="160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pt-BR" sz="1600">
                <a:solidFill>
                  <a:schemeClr val="bg1"/>
                </a:solidFill>
                <a:latin typeface="Verdana" panose="020B0604030504040204" pitchFamily="34" charset="0"/>
                <a:ea typeface="Verdana" panose="020B0604030504040204" pitchFamily="34" charset="0"/>
              </a:rPr>
              <a:t>T</a:t>
            </a:r>
            <a:r>
              <a:rPr lang="pt-BR" sz="1600">
                <a:solidFill>
                  <a:schemeClr val="bg1"/>
                </a:solidFill>
                <a:effectLst/>
                <a:latin typeface="Verdana" panose="020B0604030504040204" pitchFamily="34" charset="0"/>
                <a:ea typeface="Verdana" panose="020B0604030504040204" pitchFamily="34" charset="0"/>
              </a:rPr>
              <a:t>estes controlados, demonstrando a eficiência do sistema;</a:t>
            </a:r>
          </a:p>
          <a:p>
            <a:pPr marL="285750" indent="-285750" algn="just">
              <a:buFont typeface="Arial" panose="020B0604020202020204" pitchFamily="34" charset="0"/>
              <a:buChar char="•"/>
            </a:pPr>
            <a:endParaRPr lang="pt-BR" sz="1600" i="0">
              <a:solidFill>
                <a:schemeClr val="bg1"/>
              </a:solidFill>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pt-BR" sz="1600">
                <a:solidFill>
                  <a:schemeClr val="bg1"/>
                </a:solidFill>
                <a:latin typeface="Verdana" panose="020B0604030504040204" pitchFamily="34" charset="0"/>
                <a:ea typeface="Verdana" panose="020B0604030504040204" pitchFamily="34" charset="0"/>
              </a:rPr>
              <a:t>Integração do hardware em diferentes modelos de veículos.</a:t>
            </a:r>
            <a:endParaRPr lang="pt-BR" sz="1600" i="0">
              <a:solidFill>
                <a:schemeClr val="bg1"/>
              </a:solidFill>
              <a:effectLst/>
              <a:latin typeface="Verdana" panose="020B0604030504040204" pitchFamily="34" charset="0"/>
              <a:ea typeface="Verdana" panose="020B0604030504040204" pitchFamily="34" charset="0"/>
            </a:endParaRPr>
          </a:p>
        </p:txBody>
      </p:sp>
      <p:pic>
        <p:nvPicPr>
          <p:cNvPr id="7" name="Imagem 6" descr="Interface gráfica do usuário&#10;&#10;O conteúdo gerado por IA pode estar incorreto.">
            <a:extLst>
              <a:ext uri="{FF2B5EF4-FFF2-40B4-BE49-F238E27FC236}">
                <a16:creationId xmlns:a16="http://schemas.microsoft.com/office/drawing/2014/main" id="{AA42FF91-1951-9E8C-67BF-BFE0304A4871}"/>
              </a:ext>
            </a:extLst>
          </p:cNvPr>
          <p:cNvPicPr>
            <a:picLocks noChangeAspect="1"/>
          </p:cNvPicPr>
          <p:nvPr/>
        </p:nvPicPr>
        <p:blipFill>
          <a:blip r:embed="rId3"/>
          <a:stretch>
            <a:fillRect/>
          </a:stretch>
        </p:blipFill>
        <p:spPr>
          <a:xfrm>
            <a:off x="1091044" y="1620344"/>
            <a:ext cx="3893128" cy="3893128"/>
          </a:xfrm>
          <a:prstGeom prst="rect">
            <a:avLst/>
          </a:prstGeom>
        </p:spPr>
      </p:pic>
      <p:sp>
        <p:nvSpPr>
          <p:cNvPr id="4" name="CaixaDeTexto 3">
            <a:extLst>
              <a:ext uri="{FF2B5EF4-FFF2-40B4-BE49-F238E27FC236}">
                <a16:creationId xmlns:a16="http://schemas.microsoft.com/office/drawing/2014/main" id="{1508671F-A532-F828-C8F7-2BEC48FFF7B3}"/>
              </a:ext>
            </a:extLst>
          </p:cNvPr>
          <p:cNvSpPr txBox="1"/>
          <p:nvPr/>
        </p:nvSpPr>
        <p:spPr>
          <a:xfrm>
            <a:off x="2109353" y="4991435"/>
            <a:ext cx="1856509" cy="246221"/>
          </a:xfrm>
          <a:prstGeom prst="rect">
            <a:avLst/>
          </a:prstGeom>
          <a:noFill/>
        </p:spPr>
        <p:txBody>
          <a:bodyPr wrap="square">
            <a:spAutoFit/>
          </a:bodyPr>
          <a:lstStyle/>
          <a:p>
            <a:r>
              <a:rPr lang="pt-BR" sz="1000" b="1">
                <a:solidFill>
                  <a:schemeClr val="bg1"/>
                </a:solidFill>
                <a:latin typeface="Verdana" panose="020B0604030504040204" pitchFamily="34" charset="0"/>
                <a:ea typeface="Verdana" panose="020B0604030504040204" pitchFamily="34" charset="0"/>
              </a:rPr>
              <a:t>Fonte: </a:t>
            </a:r>
            <a:r>
              <a:rPr lang="pt-BR" sz="1000" err="1">
                <a:solidFill>
                  <a:schemeClr val="bg1"/>
                </a:solidFill>
                <a:latin typeface="Verdana" panose="020B0604030504040204" pitchFamily="34" charset="0"/>
                <a:ea typeface="Verdana" panose="020B0604030504040204" pitchFamily="34" charset="0"/>
              </a:rPr>
              <a:t>Storyset</a:t>
            </a:r>
            <a:r>
              <a:rPr lang="pt-BR" sz="1000">
                <a:solidFill>
                  <a:schemeClr val="bg1"/>
                </a:solidFill>
                <a:latin typeface="Verdana" panose="020B0604030504040204" pitchFamily="34" charset="0"/>
                <a:ea typeface="Verdana" panose="020B0604030504040204" pitchFamily="34" charset="0"/>
              </a:rPr>
              <a:t>, 2022.</a:t>
            </a:r>
          </a:p>
        </p:txBody>
      </p:sp>
    </p:spTree>
    <p:extLst>
      <p:ext uri="{BB962C8B-B14F-4D97-AF65-F5344CB8AC3E}">
        <p14:creationId xmlns:p14="http://schemas.microsoft.com/office/powerpoint/2010/main" val="245173322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9214b16-f301-4058-b2d8-cbf2b5d87d6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AD3C4C9070164CB53D97147C886302" ma:contentTypeVersion="12" ma:contentTypeDescription="Create a new document." ma:contentTypeScope="" ma:versionID="ffd41acdeef17590110d06382c4f60d9">
  <xsd:schema xmlns:xsd="http://www.w3.org/2001/XMLSchema" xmlns:xs="http://www.w3.org/2001/XMLSchema" xmlns:p="http://schemas.microsoft.com/office/2006/metadata/properties" xmlns:ns3="39214b16-f301-4058-b2d8-cbf2b5d87d6e" targetNamespace="http://schemas.microsoft.com/office/2006/metadata/properties" ma:root="true" ma:fieldsID="673e229952050f7d33fa0e5ef270c8eb" ns3:_="">
    <xsd:import namespace="39214b16-f301-4058-b2d8-cbf2b5d87d6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214b16-f301-4058-b2d8-cbf2b5d87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2E6251-E78F-44A5-B0D8-D1D369CD3012}">
  <ds:schemaRefs>
    <ds:schemaRef ds:uri="http://purl.org/dc/terms/"/>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39214b16-f301-4058-b2d8-cbf2b5d87d6e"/>
    <ds:schemaRef ds:uri="http://purl.org/dc/elements/1.1/"/>
  </ds:schemaRefs>
</ds:datastoreItem>
</file>

<file path=customXml/itemProps2.xml><?xml version="1.0" encoding="utf-8"?>
<ds:datastoreItem xmlns:ds="http://schemas.openxmlformats.org/officeDocument/2006/customXml" ds:itemID="{C33F85F7-1CF0-4478-963A-FD851BE9D43A}">
  <ds:schemaRefs>
    <ds:schemaRef ds:uri="http://schemas.microsoft.com/sharepoint/v3/contenttype/forms"/>
  </ds:schemaRefs>
</ds:datastoreItem>
</file>

<file path=customXml/itemProps3.xml><?xml version="1.0" encoding="utf-8"?>
<ds:datastoreItem xmlns:ds="http://schemas.openxmlformats.org/officeDocument/2006/customXml" ds:itemID="{01310077-6FA7-48D0-9E70-3DD396EB4833}">
  <ds:schemaRefs>
    <ds:schemaRef ds:uri="39214b16-f301-4058-b2d8-cbf2b5d87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TotalTime>
  <Words>757</Words>
  <Application>Microsoft Office PowerPoint</Application>
  <PresentationFormat>Widescreen</PresentationFormat>
  <Paragraphs>89</Paragraphs>
  <Slides>11</Slides>
  <Notes>11</Notes>
  <HiddenSlides>0</HiddenSlides>
  <MMClips>0</MMClips>
  <ScaleCrop>false</ScaleCrop>
  <HeadingPairs>
    <vt:vector size="4" baseType="variant">
      <vt:variant>
        <vt:lpstr>Tema</vt:lpstr>
      </vt:variant>
      <vt:variant>
        <vt:i4>1</vt:i4>
      </vt:variant>
      <vt:variant>
        <vt:lpstr>Títulos de slides</vt:lpstr>
      </vt:variant>
      <vt:variant>
        <vt:i4>11</vt:i4>
      </vt:variant>
    </vt:vector>
  </HeadingPairs>
  <TitlesOfParts>
    <vt:vector size="12"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Rocha</dc:creator>
  <cp:lastModifiedBy>ANDREIA ANGELO DOS SANTOS VENTURA</cp:lastModifiedBy>
  <cp:revision>2</cp:revision>
  <dcterms:created xsi:type="dcterms:W3CDTF">2023-03-16T21:20:46Z</dcterms:created>
  <dcterms:modified xsi:type="dcterms:W3CDTF">2025-11-01T01:42:51Z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0x010100BFAD3C4C9070164CB53D97147C886302</vt:lpwstr>
  </property>
</Properties>
</file>